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8" r:id="rId1"/>
    <p:sldMasterId id="2147484670" r:id="rId2"/>
    <p:sldMasterId id="2147484686" r:id="rId3"/>
    <p:sldMasterId id="2147484704" r:id="rId4"/>
    <p:sldMasterId id="2147484722" r:id="rId5"/>
    <p:sldMasterId id="2147484758" r:id="rId6"/>
    <p:sldMasterId id="2147484776" r:id="rId7"/>
  </p:sldMasterIdLst>
  <p:notesMasterIdLst>
    <p:notesMasterId r:id="rId71"/>
  </p:notesMasterIdLst>
  <p:handoutMasterIdLst>
    <p:handoutMasterId r:id="rId72"/>
  </p:handoutMasterIdLst>
  <p:sldIdLst>
    <p:sldId id="264" r:id="rId8"/>
    <p:sldId id="1305" r:id="rId9"/>
    <p:sldId id="1306" r:id="rId10"/>
    <p:sldId id="1307" r:id="rId11"/>
    <p:sldId id="1310" r:id="rId12"/>
    <p:sldId id="1309" r:id="rId13"/>
    <p:sldId id="1230" r:id="rId14"/>
    <p:sldId id="1231" r:id="rId15"/>
    <p:sldId id="1311" r:id="rId16"/>
    <p:sldId id="1312" r:id="rId17"/>
    <p:sldId id="1223" r:id="rId18"/>
    <p:sldId id="1224" r:id="rId19"/>
    <p:sldId id="1225" r:id="rId20"/>
    <p:sldId id="1315" r:id="rId21"/>
    <p:sldId id="1150" r:id="rId22"/>
    <p:sldId id="1158" r:id="rId23"/>
    <p:sldId id="1159" r:id="rId24"/>
    <p:sldId id="1160" r:id="rId25"/>
    <p:sldId id="1162" r:id="rId26"/>
    <p:sldId id="1163" r:id="rId27"/>
    <p:sldId id="1164" r:id="rId28"/>
    <p:sldId id="1165" r:id="rId29"/>
    <p:sldId id="1166" r:id="rId30"/>
    <p:sldId id="1167" r:id="rId31"/>
    <p:sldId id="1313" r:id="rId32"/>
    <p:sldId id="1236" r:id="rId33"/>
    <p:sldId id="1237" r:id="rId34"/>
    <p:sldId id="1234" r:id="rId35"/>
    <p:sldId id="1235" r:id="rId36"/>
    <p:sldId id="1297" r:id="rId37"/>
    <p:sldId id="1276" r:id="rId38"/>
    <p:sldId id="1277" r:id="rId39"/>
    <p:sldId id="1279" r:id="rId40"/>
    <p:sldId id="1280" r:id="rId41"/>
    <p:sldId id="1198" r:id="rId42"/>
    <p:sldId id="1299" r:id="rId43"/>
    <p:sldId id="1300" r:id="rId44"/>
    <p:sldId id="1284" r:id="rId45"/>
    <p:sldId id="1285" r:id="rId46"/>
    <p:sldId id="1286" r:id="rId47"/>
    <p:sldId id="1290" r:id="rId48"/>
    <p:sldId id="1287" r:id="rId49"/>
    <p:sldId id="1292" r:id="rId50"/>
    <p:sldId id="1293" r:id="rId51"/>
    <p:sldId id="1298" r:id="rId52"/>
    <p:sldId id="1251" r:id="rId53"/>
    <p:sldId id="1252" r:id="rId54"/>
    <p:sldId id="1253" r:id="rId55"/>
    <p:sldId id="1254" r:id="rId56"/>
    <p:sldId id="1255" r:id="rId57"/>
    <p:sldId id="1256" r:id="rId58"/>
    <p:sldId id="1257" r:id="rId59"/>
    <p:sldId id="1262" r:id="rId60"/>
    <p:sldId id="1301" r:id="rId61"/>
    <p:sldId id="1302" r:id="rId62"/>
    <p:sldId id="1269" r:id="rId63"/>
    <p:sldId id="1271" r:id="rId64"/>
    <p:sldId id="1272" r:id="rId65"/>
    <p:sldId id="1273" r:id="rId66"/>
    <p:sldId id="1275" r:id="rId67"/>
    <p:sldId id="1144" r:id="rId68"/>
    <p:sldId id="1143" r:id="rId69"/>
    <p:sldId id="1314" r:id="rId70"/>
  </p:sldIdLst>
  <p:sldSz cx="9144000" cy="6858000" type="overhead"/>
  <p:notesSz cx="6735763" cy="98663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4400" kern="1200">
        <a:solidFill>
          <a:schemeClr val="tx2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4400" kern="1200">
        <a:solidFill>
          <a:schemeClr val="tx2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4400" kern="1200">
        <a:solidFill>
          <a:schemeClr val="tx2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4400" kern="1200">
        <a:solidFill>
          <a:schemeClr val="tx2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66FF"/>
    <a:srgbClr val="FFFF00"/>
    <a:srgbClr val="FF3399"/>
    <a:srgbClr val="FF0000"/>
    <a:srgbClr val="333399"/>
    <a:srgbClr val="00CC00"/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9" autoAdjust="0"/>
  </p:normalViewPr>
  <p:slideViewPr>
    <p:cSldViewPr showGuides="1">
      <p:cViewPr varScale="1">
        <p:scale>
          <a:sx n="103" d="100"/>
          <a:sy n="103" d="100"/>
        </p:scale>
        <p:origin x="-204" y="-90"/>
      </p:cViewPr>
      <p:guideLst>
        <p:guide orient="horz" pos="2112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260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F8366BC-3511-406D-B426-7506C1170EC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1551642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938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32362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871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938" y="937260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4C01CD-942F-4970-8EF1-D2A2BBDDCAD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1939527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4C01CD-942F-4970-8EF1-D2A2BBDDCAD8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="" xmlns:p14="http://schemas.microsoft.com/office/powerpoint/2010/main" val="1283816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CCE3FF-887C-48E9-8AF8-EB0C257FD609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556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2F5CEA-310C-4DE5-A69B-D59515E66076}" type="slidenum">
              <a:rPr lang="en-US" altLang="ja-JP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ja-JP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9775"/>
            <a:ext cx="4932363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ja-JP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6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CCE3FF-887C-48E9-8AF8-EB0C257FD609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717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DDC7565-2FB9-4615-A03A-7261646C960A}" type="slidenum">
              <a:rPr lang="en-US" altLang="ja-JP" smtClean="0">
                <a:solidFill>
                  <a:prstClr val="black"/>
                </a:solidFill>
              </a:rPr>
              <a:pPr eaLnBrk="1" hangingPunct="1"/>
              <a:t>19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9A192BCD-6934-4E5F-B71C-A02C4818D438}" type="slidenum">
              <a:rPr lang="en-US" altLang="ja-JP" sz="1800">
                <a:solidFill>
                  <a:prstClr val="black"/>
                </a:solidFill>
              </a:rPr>
              <a:pPr algn="r" eaLnBrk="1" hangingPunct="1"/>
              <a:t>19</a:t>
            </a:fld>
            <a:endParaRPr lang="en-US" altLang="ja-JP" sz="1800">
              <a:solidFill>
                <a:prstClr val="black"/>
              </a:solidFill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19F88338-480B-4AFC-8E49-01B680BDC7D1}" type="slidenum">
              <a:rPr lang="en-US" altLang="ja-JP" sz="1800">
                <a:solidFill>
                  <a:prstClr val="black"/>
                </a:solidFill>
              </a:rPr>
              <a:pPr algn="r" eaLnBrk="1" hangingPunct="1"/>
              <a:t>19</a:t>
            </a:fld>
            <a:endParaRPr lang="en-US" altLang="ja-JP" sz="1800">
              <a:solidFill>
                <a:prstClr val="black"/>
              </a:solidFill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8188"/>
            <a:ext cx="4937125" cy="3703637"/>
          </a:xfrm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4686300"/>
            <a:ext cx="5392737" cy="44418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ja-JP" altLang="en-US" b="1" smtClean="0">
                <a:ea typeface="ＭＳ Ｐ明朝" charset="-128"/>
              </a:rPr>
              <a:t>死因別にみた死亡率の年次推移</a:t>
            </a:r>
          </a:p>
          <a:p>
            <a:pPr>
              <a:spcBef>
                <a:spcPts val="600"/>
              </a:spcBef>
            </a:pPr>
            <a:r>
              <a:rPr lang="ja-JP" altLang="en-US" smtClean="0">
                <a:ea typeface="ＭＳ Ｐ明朝" charset="-128"/>
              </a:rPr>
              <a:t>日本での肺炎による死亡率は、近年増加傾向にあります。このグラフは</a:t>
            </a:r>
            <a:r>
              <a:rPr lang="en-US" altLang="ja-JP" smtClean="0">
                <a:ea typeface="ＭＳ Ｐ明朝" charset="-128"/>
              </a:rPr>
              <a:t>1950</a:t>
            </a:r>
            <a:r>
              <a:rPr lang="ja-JP" altLang="en-US" smtClean="0">
                <a:ea typeface="ＭＳ Ｐ明朝" charset="-128"/>
              </a:rPr>
              <a:t>年より</a:t>
            </a:r>
            <a:r>
              <a:rPr lang="en-US" altLang="ja-JP" smtClean="0">
                <a:ea typeface="ＭＳ Ｐ明朝" charset="-128"/>
              </a:rPr>
              <a:t>2011</a:t>
            </a:r>
            <a:r>
              <a:rPr lang="ja-JP" altLang="en-US" smtClean="0">
                <a:ea typeface="ＭＳ Ｐ明朝" charset="-128"/>
              </a:rPr>
              <a:t>年までの死因別死亡率の年次推移をみたものです。肺炎は、抗生物質の登場等により戦後急速に減少してきました。しかし、高齢化や薬剤耐性菌の台頭といった問題もあり、</a:t>
            </a:r>
            <a:r>
              <a:rPr lang="en-US" altLang="ja-JP" smtClean="0">
                <a:ea typeface="ＭＳ Ｐ明朝" charset="-128"/>
              </a:rPr>
              <a:t>1980</a:t>
            </a:r>
            <a:r>
              <a:rPr lang="ja-JP" altLang="en-US" smtClean="0">
                <a:ea typeface="ＭＳ Ｐ明朝" charset="-128"/>
              </a:rPr>
              <a:t>年以降は増加に転じており、本年</a:t>
            </a:r>
            <a:r>
              <a:rPr lang="en-US" altLang="ja-JP" smtClean="0">
                <a:ea typeface="ＭＳ Ｐ明朝" charset="-128"/>
              </a:rPr>
              <a:t>6</a:t>
            </a:r>
            <a:r>
              <a:rPr lang="ja-JP" altLang="en-US" smtClean="0">
                <a:ea typeface="ＭＳ Ｐ明朝" charset="-128"/>
              </a:rPr>
              <a:t>月に発表された概数によると、現在、悪性新生物、心疾患に次いで、日本における死亡原因の第</a:t>
            </a:r>
            <a:r>
              <a:rPr lang="en-US" altLang="ja-JP" smtClean="0">
                <a:ea typeface="ＭＳ Ｐ明朝" charset="-128"/>
              </a:rPr>
              <a:t>3</a:t>
            </a:r>
            <a:r>
              <a:rPr lang="ja-JP" altLang="en-US" smtClean="0">
                <a:ea typeface="ＭＳ Ｐ明朝" charset="-128"/>
              </a:rPr>
              <a:t>番目となっています。</a:t>
            </a:r>
          </a:p>
        </p:txBody>
      </p:sp>
    </p:spTree>
    <p:extLst>
      <p:ext uri="{BB962C8B-B14F-4D97-AF65-F5344CB8AC3E}">
        <p14:creationId xmlns="" xmlns:p14="http://schemas.microsoft.com/office/powerpoint/2010/main" val="373817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8C6F-224D-4BA2-ABBC-70731246EADA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78546-D806-4A3C-8E5A-AAB904518BE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25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1540C-08E8-46DD-9D3D-51853181F7BB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8414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996F7-ECA7-4536-9C34-F38D2D2516D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1390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08BFB-8650-4B83-96FA-795B2404DA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0254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B1985-3F8A-4235-9051-F291CE7024F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301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27F9D-C068-4D07-BC31-2DF36DA6741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06145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1CC80-D67B-4740-85E6-9D4319F1857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2437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23315-61BB-4F73-91A8-B0AE4539323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990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22B2A-B962-448F-8E8B-F368F2D7E9D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2934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F3C91-9FCE-4D34-B28F-14C50966065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285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44A42-1BB0-443E-A349-812EFF6BA29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38582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638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638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E131F-9540-49AF-ACB2-C28A76A112F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856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638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638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875BD-D0B0-4467-A1BF-4502A11946A3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03113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5135B-FB7B-4EAD-9E9B-B11D0FB6648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4484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B3C15-E3BB-48D1-A808-471F718A816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76563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1AFF1-AE19-42FD-A4FE-49EB128A132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9814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5654E-5D1D-4D43-8A03-6D592A8EFD4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5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634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0A17A-8253-4F8F-B105-FC1063590611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6956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8" descr="NHS_Poutre_Horizontal_RGB_PowerPoint 2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3" y="6272236"/>
            <a:ext cx="223764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4" y="274638"/>
            <a:ext cx="8629649" cy="801688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2215" b="1" kern="1200">
                <a:solidFill>
                  <a:srgbClr val="0F9BC7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/>
                </a:solidFill>
              </a:rPr>
              <a:t>NHS/HCN/Aging Care European Meeting, 08-02-2011</a:t>
            </a:r>
            <a:endParaRPr lang="en-GB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091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0DF16-772C-4B33-9195-EE461FCADFFE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A77E9-8DAB-48DC-9D4A-225A5D730CF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5962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E18D9-5F4B-4D61-9D94-53171963AEDF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1435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D1A7F-827F-4F3E-A93C-4911D9184AB3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889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53F8-ED4D-4B1B-9E11-05865FFC281C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686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495300"/>
            <a:ext cx="7772400" cy="7239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メディア プレースホルダ 2"/>
          <p:cNvSpPr>
            <a:spLocks noGrp="1"/>
          </p:cNvSpPr>
          <p:nvPr>
            <p:ph type="media" sz="half" idx="1"/>
          </p:nvPr>
        </p:nvSpPr>
        <p:spPr>
          <a:xfrm>
            <a:off x="685800" y="1447800"/>
            <a:ext cx="3810000" cy="4648200"/>
          </a:xfrm>
        </p:spPr>
        <p:txBody>
          <a:bodyPr rtlCol="0">
            <a:normAutofit/>
          </a:bodyPr>
          <a:lstStyle/>
          <a:p>
            <a:pPr lvl="0"/>
            <a:r>
              <a:rPr lang="ja-JP" altLang="en-US" noProof="0" smtClean="0"/>
              <a:t>メディアを追加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F5C7E-0EA7-4121-80E5-CC9484CB8A1D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1678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90B57-2E6A-4763-8C4C-2EF6E38CE19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188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9AE4D-F52D-4575-869D-827AEC57F8A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2507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1CAF0-9B92-4B85-A2A5-700594E6526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501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2CFF4-5111-4B4E-BAA0-4004F6573153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39980-10CD-4D2C-BA03-C87F3CED45C5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162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5CC49-0692-4852-A6BC-AEA46328824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9433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F6484-4DF0-45DC-8455-436C4E01246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3160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8DE8F-AC19-42BC-908D-CBF39A00882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080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C693E-7C4E-4AF1-AA65-34A60D72DE7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3964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30D420C-2877-4EE0-B41D-24251BD7ACA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674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E3A0A-7D66-49F0-8467-49F3241207A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6023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E2AF4B-0521-4B73-9217-EBD4965E796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992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638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638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82E6CA-2863-4BEF-BF69-CB53430B38F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170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80602E-9B0E-44AA-B896-E7F743D9BB3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226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F416BE-443B-4774-8BA5-A9EE94260A4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888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D95CF-A7EF-4A9E-98C8-11A324910972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4479-10B3-4556-A288-D5218FCEA23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333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5D8C77-551A-4CC7-8F09-A715DCFE0F5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2803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734515-BC79-4378-B777-AC89DB2BD2F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0712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74B6A-BC23-49E0-B248-3BF5F6B3BB53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983FC-F931-4DB6-B689-88ADA0C5EFF7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6614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3C1A0-80C2-4978-800F-B27F7C76EB52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E43D4-CA8F-49AD-A50E-174A16A11B3E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1853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B124C-F68C-4719-9FD0-F024CD7668E9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961DE-6E55-42F3-8A1E-478B9AB054C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9196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F9838-395C-4466-8CD6-423F85551D1F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1AB20-D120-4744-A655-C193FDE91BBD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5232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F697B-93C8-47E8-AF2B-B56AC2EAC572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16CD-5D4A-4B44-9F05-D67D1F0C3DCE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1060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03FE9-81FD-44E7-9633-73C81ABDBD17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CC1DE-0B3C-47FF-BE19-4FC8B167CFE6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2354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05A2-CE83-411D-9D2E-A0A7ADA1D756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80DA6-3F32-4EE3-995D-90A6253C740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2947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14A85-CEF0-48DC-BE4A-425C1544F327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BB26D-C9A0-42EA-8CB2-AB326BC16AD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164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0ADF6-215D-4544-AFE5-D6BE794390D6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A8217-2CC7-4D5F-854A-8FF0985ED3F3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1581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E1821-DEAA-4CF0-B254-12F2AD272F7C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DDEA5-3262-47FF-BFC2-38A738034113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6462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22024-9573-47AB-B34E-A2A739915F28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26A2E-CA62-4542-BF0B-BF52654C7C3F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901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638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638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67CD3-0C84-4AE3-A1C8-E14130332489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15095-1DC1-4C36-A7BA-FDDEF477B393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1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0161B-0E65-43BF-A01E-470961D67CFE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7623B-A1AA-42FA-B4F8-DADB15C0328A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4120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B4064-2760-4B60-87B0-129BF67D25C6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C2D9-0EE4-409D-860A-B69E84102B5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475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67D10-1BA6-428A-88DC-158EB55DA8BD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FCAE-623F-455C-B5D6-BC54E5EC2EE7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57498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8D14E-3367-46BF-8B6E-B31BB91A5C82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5D77A-45CA-4D86-BAF7-888B37B4F85E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344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タイトル、メディア クリップ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495300"/>
            <a:ext cx="7772400" cy="7239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メディア プレースホルダ 2"/>
          <p:cNvSpPr>
            <a:spLocks noGrp="1"/>
          </p:cNvSpPr>
          <p:nvPr>
            <p:ph type="media" sz="half" idx="1"/>
          </p:nvPr>
        </p:nvSpPr>
        <p:spPr>
          <a:xfrm>
            <a:off x="685800" y="1447800"/>
            <a:ext cx="3810000" cy="4648200"/>
          </a:xfrm>
        </p:spPr>
        <p:txBody>
          <a:bodyPr rtlCol="0">
            <a:normAutofit/>
          </a:bodyPr>
          <a:lstStyle/>
          <a:p>
            <a:pPr lvl="0"/>
            <a:r>
              <a:rPr lang="ja-JP" altLang="en-US" noProof="0" smtClean="0"/>
              <a:t>メディアを追加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2153-C65D-42F9-845A-B2ED64DA35AE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E125B-62A8-4A1C-8BF5-32F04B9A1B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6664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F10F1-E48A-4EF6-9376-431D0A0D665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4478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996F7-ECA7-4536-9C34-F38D2D2516D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873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945E8-557B-4846-ACDF-AA09103C7A0B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A7013-0BCA-4826-8A7F-EFCB619B9984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3698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08BFB-8650-4B83-96FA-795B2404DA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496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B1985-3F8A-4235-9051-F291CE7024F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975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27F9D-C068-4D07-BC31-2DF36DA6741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2339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1CC80-D67B-4740-85E6-9D4319F1857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2897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23315-61BB-4F73-91A8-B0AE4539323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9085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22B2A-B962-448F-8E8B-F368F2D7E9D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2466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F3C91-9FCE-4D34-B28F-14C50966065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41745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44A42-1BB0-443E-A349-812EFF6BA29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103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638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638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E131F-9540-49AF-ACB2-C28A76A112F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63787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5135B-FB7B-4EAD-9E9B-B11D0FB6648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6971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ED03C-BC0C-4C99-AF63-475C57741AA6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AA97F-948D-454D-8F65-B205F2F9F72E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8817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B3C15-E3BB-48D1-A808-471F718A816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7179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1AFF1-AE19-42FD-A4FE-49EB128A132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793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5654E-5D1D-4D43-8A03-6D592A8EFD4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37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634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0A17A-8253-4F8F-B105-FC1063590611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7228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8" descr="NHS_Poutre_Horizontal_RGB_PowerPoint 2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3" y="6272236"/>
            <a:ext cx="223764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4" y="274638"/>
            <a:ext cx="8629649" cy="801688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2215" b="1" kern="1200">
                <a:solidFill>
                  <a:srgbClr val="0F9BC7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/>
                </a:solidFill>
              </a:rPr>
              <a:t>NHS/HCN/Aging Care European Meeting, 08-02-2011</a:t>
            </a:r>
            <a:endParaRPr lang="en-GB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21251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F10F1-E48A-4EF6-9376-431D0A0D665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0238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996F7-ECA7-4536-9C34-F38D2D2516D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6672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08BFB-8650-4B83-96FA-795B2404DA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19512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B1985-3F8A-4235-9051-F291CE7024F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994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27F9D-C068-4D07-BC31-2DF36DA6741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55388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70A8D-C892-4060-BA6F-D45422FD5A0E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ECB18-2885-48C6-9681-B6EBB40DC51B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39366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1CC80-D67B-4740-85E6-9D4319F1857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56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23315-61BB-4F73-91A8-B0AE4539323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78420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22B2A-B962-448F-8E8B-F368F2D7E9D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75425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F3C91-9FCE-4D34-B28F-14C50966065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387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44A42-1BB0-443E-A349-812EFF6BA29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0149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638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638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E131F-9540-49AF-ACB2-C28A76A112F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0472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5135B-FB7B-4EAD-9E9B-B11D0FB6648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7121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B3C15-E3BB-48D1-A808-471F718A816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4609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1AFF1-AE19-42FD-A4FE-49EB128A132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666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5654E-5D1D-4D43-8A03-6D592A8EFD4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50882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B7E62-D1D5-426D-B7A1-95C77C8F0558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03889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634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0A17A-8253-4F8F-B105-FC1063590611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946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8" descr="NHS_Poutre_Horizontal_RGB_PowerPoint 2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3" y="6272236"/>
            <a:ext cx="223764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4" y="274638"/>
            <a:ext cx="8629649" cy="801688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2215" b="1" kern="1200">
                <a:solidFill>
                  <a:srgbClr val="0F9BC7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/>
                </a:solidFill>
              </a:rPr>
              <a:t>NHS/HCN/Aging Care European Meeting, 08-02-2011</a:t>
            </a:r>
            <a:endParaRPr lang="en-GB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6996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F10F1-E48A-4EF6-9376-431D0A0D665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2802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996F7-ECA7-4536-9C34-F38D2D2516D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6383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08BFB-8650-4B83-96FA-795B2404DA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215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B1985-3F8A-4235-9051-F291CE7024F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8899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27F9D-C068-4D07-BC31-2DF36DA6741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509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1CC80-D67B-4740-85E6-9D4319F1857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832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23315-61BB-4F73-91A8-B0AE4539323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119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22B2A-B962-448F-8E8B-F368F2D7E9D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5789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906AB-2ABA-4BA2-A3AC-B9C85D51434D}" type="datetime1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2015/7/12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/>
                </a:solidFill>
              </a:rPr>
              <a:t>1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59379-9C07-4D8B-9CDA-765984A25C3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41579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F3C91-9FCE-4D34-B28F-14C50966065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487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44A42-1BB0-443E-A349-812EFF6BA29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8548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638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638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E131F-9540-49AF-ACB2-C28A76A112F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51091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638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5135B-FB7B-4EAD-9E9B-B11D0FB6648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92069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B3C15-E3BB-48D1-A808-471F718A816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1361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1AFF1-AE19-42FD-A4FE-49EB128A132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6348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2860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5654E-5D1D-4D43-8A03-6D592A8EFD4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89810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634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0A17A-8253-4F8F-B105-FC1063590611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6749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8" descr="NHS_Poutre_Horizontal_RGB_PowerPoint 2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3" y="6272236"/>
            <a:ext cx="223764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4" y="274638"/>
            <a:ext cx="8629649" cy="801688"/>
          </a:xfr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2215" b="1" kern="1200">
                <a:solidFill>
                  <a:srgbClr val="0F9BC7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prstClr val="black"/>
                </a:solidFill>
              </a:rPr>
              <a:t>NHS/HCN/Aging Care European Meeting, 08-02-2011</a:t>
            </a:r>
            <a:endParaRPr lang="en-GB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9533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F10F1-E48A-4EF6-9376-431D0A0D665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3420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EFE15A48-963B-4B28-A216-DBAD1BD8E342}" type="datetime1">
              <a:rPr lang="ja-JP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2015/7/12</a:t>
            </a:fld>
            <a:endParaRPr lang="ja-JP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r>
              <a:rPr lang="en-US" altLang="ja-JP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  <a:endParaRPr lang="ja-JP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ea"/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 eaLnBrk="1" hangingPunct="1">
                <a:defRPr/>
              </a:pPr>
              <a:t>&lt;#&gt;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715000" y="152401"/>
            <a:ext cx="2819400" cy="35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ja-JP" sz="675">
                <a:solidFill>
                  <a:srgbClr val="0099FF"/>
                </a:solidFill>
                <a:latin typeface="Impact" pitchFamily="34" charset="0"/>
              </a:rPr>
              <a:t>Tokyo Medical and  Dental University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altLang="ja-JP" sz="675">
                <a:solidFill>
                  <a:srgbClr val="0099FF"/>
                </a:solidFill>
                <a:latin typeface="Impact" pitchFamily="34" charset="0"/>
              </a:rPr>
              <a:t>Health Care Economics</a:t>
            </a:r>
            <a:endParaRPr lang="en-US" altLang="ja-JP" sz="600">
              <a:solidFill>
                <a:srgbClr val="0099FF"/>
              </a:solidFill>
              <a:latin typeface="Impact" pitchFamily="34" charset="0"/>
            </a:endParaRPr>
          </a:p>
        </p:txBody>
      </p:sp>
      <p:pic>
        <p:nvPicPr>
          <p:cNvPr id="7176" name="Picture 8" descr="logo-pp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4" y="152400"/>
            <a:ext cx="407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5471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  <p:sldLayoutId id="2147484521" r:id="rId13"/>
    <p:sldLayoutId id="2147484522" r:id="rId14"/>
    <p:sldLayoutId id="2147484523" r:id="rId15"/>
    <p:sldLayoutId id="2147484669" r:id="rId1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Calibri" pitchFamily="34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Calibri" pitchFamily="34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Calibri" pitchFamily="34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Calibri" pitchFamily="34" charset="0"/>
          <a:ea typeface="ＭＳ Ｐゴシック" pitchFamily="50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735BBA6D-5378-4F09-BF4E-8A956EF1CFC9}" type="datetime1">
              <a:rPr lang="ja-JP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2015/7/12</a:t>
            </a:fld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r>
              <a:rPr lang="en-US" altLang="ja-JP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ea"/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A42E125B-62A8-4A1C-8BF5-32F04B9A1BA9}" type="slidenum">
              <a:rPr lang="en-US" altLang="ja-JP" smtClean="0">
                <a:solidFill>
                  <a:prstClr val="black"/>
                </a:solidFill>
              </a:rPr>
              <a:pPr eaLnBrk="1" hangingPunct="1"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715000" y="152400"/>
            <a:ext cx="2819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Tokyo Medical and  Dental University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Health Care Economics</a:t>
            </a:r>
            <a:endParaRPr lang="en-US" altLang="ja-JP" sz="800">
              <a:solidFill>
                <a:srgbClr val="0099FF"/>
              </a:solidFill>
              <a:latin typeface="Impact" pitchFamily="34" charset="0"/>
            </a:endParaRPr>
          </a:p>
        </p:txBody>
      </p:sp>
      <p:pic>
        <p:nvPicPr>
          <p:cNvPr id="1032" name="Picture 8" descr="logo-pp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3" y="152400"/>
            <a:ext cx="407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7329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  <p:sldLayoutId id="2147484682" r:id="rId12"/>
    <p:sldLayoutId id="2147484683" r:id="rId13"/>
    <p:sldLayoutId id="2147484684" r:id="rId14"/>
    <p:sldLayoutId id="2147484685" r:id="rId1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22175D39-8A9B-41D3-AE0F-E831424884A5}" type="datetime1">
              <a:rPr lang="ja-JP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2015/7/12</a:t>
            </a:fld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r>
              <a:rPr lang="en-US" altLang="ja-JP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ea"/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A42E125B-62A8-4A1C-8BF5-32F04B9A1BA9}" type="slidenum">
              <a:rPr lang="en-US" altLang="ja-JP" smtClean="0">
                <a:solidFill>
                  <a:prstClr val="black"/>
                </a:solidFill>
              </a:rPr>
              <a:pPr eaLnBrk="1" hangingPunct="1"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715000" y="152401"/>
            <a:ext cx="2819400" cy="35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ja-JP" sz="675">
                <a:solidFill>
                  <a:srgbClr val="0099FF"/>
                </a:solidFill>
                <a:latin typeface="Impact" pitchFamily="34" charset="0"/>
              </a:rPr>
              <a:t>Tokyo Medical and  Dental University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altLang="ja-JP" sz="675">
                <a:solidFill>
                  <a:srgbClr val="0099FF"/>
                </a:solidFill>
                <a:latin typeface="Impact" pitchFamily="34" charset="0"/>
              </a:rPr>
              <a:t>Health Care Economics</a:t>
            </a:r>
            <a:endParaRPr lang="en-US" altLang="ja-JP" sz="600">
              <a:solidFill>
                <a:srgbClr val="0099FF"/>
              </a:solidFill>
              <a:latin typeface="Impact" pitchFamily="34" charset="0"/>
            </a:endParaRPr>
          </a:p>
        </p:txBody>
      </p:sp>
      <p:pic>
        <p:nvPicPr>
          <p:cNvPr id="7176" name="Picture 8" descr="logo-pp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4" y="152400"/>
            <a:ext cx="407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316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  <p:sldLayoutId id="2147484698" r:id="rId12"/>
    <p:sldLayoutId id="2147484699" r:id="rId13"/>
    <p:sldLayoutId id="2147484700" r:id="rId14"/>
    <p:sldLayoutId id="2147484701" r:id="rId15"/>
    <p:sldLayoutId id="2147484702" r:id="rId1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Calibri" pitchFamily="34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Calibri" pitchFamily="34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Calibri" pitchFamily="34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Calibri" pitchFamily="34" charset="0"/>
          <a:ea typeface="ＭＳ Ｐゴシック" pitchFamily="50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E9929EC2-2B39-42B5-93D0-168F42B5DF58}" type="datetime1">
              <a:rPr lang="ja-JP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2015/7/12</a:t>
            </a:fld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ea"/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A42E125B-62A8-4A1C-8BF5-32F04B9A1BA9}" type="slidenum">
              <a:rPr lang="en-US" altLang="ja-JP" smtClean="0">
                <a:solidFill>
                  <a:prstClr val="black"/>
                </a:solidFill>
              </a:rPr>
              <a:pPr eaLnBrk="1" hangingPunct="1"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715000" y="152400"/>
            <a:ext cx="2819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Tokyo Medical and  Dental University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Health Care Economics</a:t>
            </a:r>
            <a:endParaRPr lang="en-US" altLang="ja-JP" sz="800">
              <a:solidFill>
                <a:srgbClr val="0099FF"/>
              </a:solidFill>
              <a:latin typeface="Impact" pitchFamily="34" charset="0"/>
            </a:endParaRPr>
          </a:p>
        </p:txBody>
      </p:sp>
      <p:pic>
        <p:nvPicPr>
          <p:cNvPr id="1032" name="Picture 8" descr="logo-pp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3" y="152400"/>
            <a:ext cx="407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772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  <p:sldLayoutId id="2147484716" r:id="rId12"/>
    <p:sldLayoutId id="2147484717" r:id="rId13"/>
    <p:sldLayoutId id="2147484718" r:id="rId14"/>
    <p:sldLayoutId id="2147484719" r:id="rId15"/>
    <p:sldLayoutId id="2147484720" r:id="rId16"/>
    <p:sldLayoutId id="2147484721" r:id="rId17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E9929EC2-2B39-42B5-93D0-168F42B5DF58}" type="datetime1">
              <a:rPr lang="ja-JP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2015/7/12</a:t>
            </a:fld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ea"/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A42E125B-62A8-4A1C-8BF5-32F04B9A1BA9}" type="slidenum">
              <a:rPr lang="en-US" altLang="ja-JP" smtClean="0">
                <a:solidFill>
                  <a:prstClr val="black"/>
                </a:solidFill>
              </a:rPr>
              <a:pPr eaLnBrk="1" hangingPunct="1"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715000" y="152400"/>
            <a:ext cx="2819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Tokyo Medical and  Dental University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Health Care Economics</a:t>
            </a:r>
            <a:endParaRPr lang="en-US" altLang="ja-JP" sz="800">
              <a:solidFill>
                <a:srgbClr val="0099FF"/>
              </a:solidFill>
              <a:latin typeface="Impact" pitchFamily="34" charset="0"/>
            </a:endParaRPr>
          </a:p>
        </p:txBody>
      </p:sp>
      <p:pic>
        <p:nvPicPr>
          <p:cNvPr id="1032" name="Picture 8" descr="logo-pp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3" y="152400"/>
            <a:ext cx="407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4405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  <p:sldLayoutId id="2147484734" r:id="rId12"/>
    <p:sldLayoutId id="2147484735" r:id="rId13"/>
    <p:sldLayoutId id="2147484736" r:id="rId14"/>
    <p:sldLayoutId id="2147484737" r:id="rId15"/>
    <p:sldLayoutId id="2147484738" r:id="rId16"/>
    <p:sldLayoutId id="2147484739" r:id="rId17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E9929EC2-2B39-42B5-93D0-168F42B5DF58}" type="datetime1">
              <a:rPr lang="ja-JP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2015/7/12</a:t>
            </a:fld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ea"/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A42E125B-62A8-4A1C-8BF5-32F04B9A1BA9}" type="slidenum">
              <a:rPr lang="en-US" altLang="ja-JP" smtClean="0">
                <a:solidFill>
                  <a:prstClr val="black"/>
                </a:solidFill>
              </a:rPr>
              <a:pPr eaLnBrk="1" hangingPunct="1"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715000" y="152400"/>
            <a:ext cx="2819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Tokyo Medical and  Dental University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Health Care Economics</a:t>
            </a:r>
            <a:endParaRPr lang="en-US" altLang="ja-JP" sz="800">
              <a:solidFill>
                <a:srgbClr val="0099FF"/>
              </a:solidFill>
              <a:latin typeface="Impact" pitchFamily="34" charset="0"/>
            </a:endParaRPr>
          </a:p>
        </p:txBody>
      </p:sp>
      <p:pic>
        <p:nvPicPr>
          <p:cNvPr id="1032" name="Picture 8" descr="logo-pp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3" y="152400"/>
            <a:ext cx="407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9602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  <p:sldLayoutId id="2147484771" r:id="rId13"/>
    <p:sldLayoutId id="2147484772" r:id="rId14"/>
    <p:sldLayoutId id="2147484773" r:id="rId15"/>
    <p:sldLayoutId id="2147484774" r:id="rId16"/>
    <p:sldLayoutId id="2147484775" r:id="rId17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E9929EC2-2B39-42B5-93D0-168F42B5DF58}" type="datetime1">
              <a:rPr lang="ja-JP" alt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2015/7/12</a:t>
            </a:fld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endParaRPr lang="en-US" altLang="ja-JP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ea"/>
                <a:ea typeface="ＭＳ Ｐゴシック" pitchFamily="50" charset="-128"/>
              </a:defRPr>
            </a:lvl1pPr>
          </a:lstStyle>
          <a:p>
            <a:pPr eaLnBrk="1" hangingPunct="1">
              <a:defRPr/>
            </a:pPr>
            <a:fld id="{A42E125B-62A8-4A1C-8BF5-32F04B9A1BA9}" type="slidenum">
              <a:rPr lang="en-US" altLang="ja-JP" smtClean="0">
                <a:solidFill>
                  <a:prstClr val="black"/>
                </a:solidFill>
              </a:rPr>
              <a:pPr eaLnBrk="1" hangingPunct="1">
                <a:defRPr/>
              </a:pPr>
              <a:t>&lt;#&gt;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715000" y="152400"/>
            <a:ext cx="2819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Tokyo Medical and  Dental University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ja-JP" sz="900">
                <a:solidFill>
                  <a:srgbClr val="0099FF"/>
                </a:solidFill>
                <a:latin typeface="Impact" pitchFamily="34" charset="0"/>
              </a:rPr>
              <a:t>Health Care Economics</a:t>
            </a:r>
            <a:endParaRPr lang="en-US" altLang="ja-JP" sz="800">
              <a:solidFill>
                <a:srgbClr val="0099FF"/>
              </a:solidFill>
              <a:latin typeface="Impact" pitchFamily="34" charset="0"/>
            </a:endParaRPr>
          </a:p>
        </p:txBody>
      </p:sp>
      <p:pic>
        <p:nvPicPr>
          <p:cNvPr id="1032" name="Picture 8" descr="logo-pp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3" y="152400"/>
            <a:ext cx="407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4792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  <p:sldLayoutId id="2147484785" r:id="rId9"/>
    <p:sldLayoutId id="2147484786" r:id="rId10"/>
    <p:sldLayoutId id="2147484787" r:id="rId11"/>
    <p:sldLayoutId id="2147484788" r:id="rId12"/>
    <p:sldLayoutId id="2147484789" r:id="rId13"/>
    <p:sldLayoutId id="2147484790" r:id="rId14"/>
    <p:sldLayoutId id="2147484791" r:id="rId15"/>
    <p:sldLayoutId id="2147484792" r:id="rId16"/>
    <p:sldLayoutId id="2147484793" r:id="rId17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hlink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______1.xls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620688"/>
            <a:ext cx="8856984" cy="1371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HG創英角ｺﾞｼｯｸUB" pitchFamily="49" charset="-128"/>
                <a:ea typeface="HG創英角ｺﾞｼｯｸUB" pitchFamily="49" charset="-128"/>
              </a:rPr>
              <a:t>現場から見た地域包括ケアシステム成功の鍵</a:t>
            </a:r>
            <a:endParaRPr lang="ja-JP" altLang="en-US" sz="3200" dirty="0" smtClean="0">
              <a:solidFill>
                <a:schemeClr val="tx2">
                  <a:lumMod val="75000"/>
                </a:schemeClr>
              </a:solidFill>
              <a:latin typeface="+mj-ea"/>
            </a:endParaRP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39037" y="4273575"/>
            <a:ext cx="7772400" cy="2517270"/>
          </a:xfrm>
        </p:spPr>
        <p:txBody>
          <a:bodyPr/>
          <a:lstStyle/>
          <a:p>
            <a:pPr eaLnBrk="1" hangingPunct="1">
              <a:buClrTx/>
            </a:pPr>
            <a:r>
              <a:rPr lang="ja-JP" altLang="en-US" dirty="0" smtClean="0">
                <a:latin typeface="ＭＳ Ｐゴシック" panose="020B0600070205080204" pitchFamily="50" charset="-128"/>
              </a:rPr>
              <a:t>都市分権政策センター</a:t>
            </a:r>
            <a:endParaRPr lang="en-US" altLang="ja-JP" dirty="0" smtClean="0">
              <a:latin typeface="ＭＳ Ｐゴシック" panose="020B0600070205080204" pitchFamily="50" charset="-128"/>
            </a:endParaRPr>
          </a:p>
          <a:p>
            <a:pPr eaLnBrk="1" hangingPunct="1">
              <a:buClrTx/>
            </a:pPr>
            <a:r>
              <a:rPr lang="en-US" altLang="ja-JP" dirty="0" smtClean="0">
                <a:latin typeface="ＭＳ Ｐゴシック" panose="020B0600070205080204" pitchFamily="50" charset="-128"/>
              </a:rPr>
              <a:t>2015</a:t>
            </a:r>
            <a:r>
              <a:rPr lang="ja-JP" altLang="en-US" dirty="0" smtClean="0">
                <a:latin typeface="ＭＳ Ｐゴシック" panose="020B0600070205080204" pitchFamily="50" charset="-128"/>
              </a:rPr>
              <a:t>年</a:t>
            </a:r>
            <a:r>
              <a:rPr lang="en-US" altLang="ja-JP" dirty="0" smtClean="0">
                <a:latin typeface="ＭＳ Ｐゴシック" panose="020B0600070205080204" pitchFamily="50" charset="-128"/>
              </a:rPr>
              <a:t>7</a:t>
            </a:r>
            <a:r>
              <a:rPr lang="ja-JP" altLang="en-US" dirty="0" smtClean="0">
                <a:latin typeface="ＭＳ Ｐゴシック" panose="020B0600070205080204" pitchFamily="50" charset="-128"/>
              </a:rPr>
              <a:t>月</a:t>
            </a:r>
            <a:r>
              <a:rPr lang="en-US" altLang="ja-JP" dirty="0" smtClean="0">
                <a:latin typeface="ＭＳ Ｐゴシック" panose="020B0600070205080204" pitchFamily="50" charset="-128"/>
              </a:rPr>
              <a:t>14</a:t>
            </a:r>
            <a:r>
              <a:rPr lang="ja-JP" altLang="en-US" dirty="0" smtClean="0">
                <a:latin typeface="ＭＳ Ｐゴシック" panose="020B0600070205080204" pitchFamily="50" charset="-128"/>
              </a:rPr>
              <a:t>日</a:t>
            </a:r>
          </a:p>
          <a:p>
            <a:pPr eaLnBrk="1" hangingPunct="1"/>
            <a:endParaRPr lang="ja-JP" altLang="en-US" dirty="0" smtClean="0">
              <a:latin typeface="ＭＳ Ｐゴシック" panose="020B0600070205080204" pitchFamily="50" charset="-128"/>
            </a:endParaRPr>
          </a:p>
          <a:p>
            <a:pPr eaLnBrk="1" hangingPunct="1"/>
            <a:r>
              <a:rPr lang="ja-JP" altLang="en-US" dirty="0" smtClean="0">
                <a:latin typeface="ＭＳ Ｐゴシック" panose="020B0600070205080204" pitchFamily="50" charset="-128"/>
              </a:rPr>
              <a:t>東京医科歯科大学大学院　医療経済学分野</a:t>
            </a:r>
          </a:p>
          <a:p>
            <a:pPr eaLnBrk="1" hangingPunct="1"/>
            <a:r>
              <a:rPr lang="ja-JP" altLang="en-US" dirty="0" smtClean="0">
                <a:latin typeface="ＭＳ Ｐゴシック" panose="020B0600070205080204" pitchFamily="50" charset="-128"/>
              </a:rPr>
              <a:t> 教授　川渕 孝一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2276872"/>
            <a:ext cx="1528563" cy="21705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6192" y="2220292"/>
            <a:ext cx="1609356" cy="22837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3472" y="297042"/>
            <a:ext cx="4787660" cy="609907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821502" y="6367046"/>
            <a:ext cx="5003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出所）東京都病院協会会報　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2014</a:t>
            </a:r>
            <a:r>
              <a:rPr lang="ja-JP" altLang="en-US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年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12</a:t>
            </a:r>
            <a:r>
              <a:rPr lang="ja-JP" altLang="en-US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月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25</a:t>
            </a:r>
            <a:r>
              <a: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日</a:t>
            </a:r>
            <a:r>
              <a:rPr lang="ja-JP" altLang="en-US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第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212</a:t>
            </a:r>
            <a:r>
              <a:rPr lang="ja-JP" altLang="en-US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号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5809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7090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81200" y="152400"/>
            <a:ext cx="4876800" cy="4619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2400" dirty="0">
                <a:solidFill>
                  <a:srgbClr val="FFFFFF"/>
                </a:solidFill>
              </a:rPr>
              <a:t>高齢者人口（</a:t>
            </a:r>
            <a:r>
              <a:rPr lang="en-US" altLang="ja-JP" sz="2400" dirty="0">
                <a:solidFill>
                  <a:srgbClr val="FFFFFF"/>
                </a:solidFill>
              </a:rPr>
              <a:t>65</a:t>
            </a:r>
            <a:r>
              <a:rPr lang="ja-JP" altLang="en-US" sz="2400" dirty="0">
                <a:solidFill>
                  <a:srgbClr val="FFFFFF"/>
                </a:solidFill>
              </a:rPr>
              <a:t>歳以上）の増加数</a:t>
            </a:r>
          </a:p>
        </p:txBody>
      </p:sp>
      <p:sp>
        <p:nvSpPr>
          <p:cNvPr id="63493" name="テキスト ボックス 3"/>
          <p:cNvSpPr txBox="1">
            <a:spLocks noChangeArrowheads="1"/>
          </p:cNvSpPr>
          <p:nvPr/>
        </p:nvSpPr>
        <p:spPr bwMode="auto">
          <a:xfrm>
            <a:off x="381000" y="6324600"/>
            <a:ext cx="815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200">
                <a:latin typeface="Arial" pitchFamily="34" charset="0"/>
              </a:rPr>
              <a:t>出所）厚生労働省　老健局　介護保険計画課平成</a:t>
            </a:r>
            <a:r>
              <a:rPr lang="en-US" altLang="ja-JP" sz="1200">
                <a:latin typeface="Arial" pitchFamily="34" charset="0"/>
              </a:rPr>
              <a:t>22</a:t>
            </a:r>
            <a:r>
              <a:rPr lang="ja-JP" altLang="en-US" sz="1200">
                <a:latin typeface="Arial" pitchFamily="34" charset="0"/>
              </a:rPr>
              <a:t>年度日常生活圏域ニーズ調査モデル事業全国担当者等会議資料より</a:t>
            </a:r>
          </a:p>
        </p:txBody>
      </p:sp>
    </p:spTree>
    <p:extLst>
      <p:ext uri="{BB962C8B-B14F-4D97-AF65-F5344CB8AC3E}">
        <p14:creationId xmlns="" xmlns:p14="http://schemas.microsoft.com/office/powerpoint/2010/main" val="18270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図 2" descr="\\172.17.124.75\share\img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7" y="981075"/>
            <a:ext cx="8545576" cy="554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正方形/長方形 3"/>
          <p:cNvSpPr>
            <a:spLocks noChangeArrowheads="1"/>
          </p:cNvSpPr>
          <p:nvPr/>
        </p:nvSpPr>
        <p:spPr bwMode="auto">
          <a:xfrm>
            <a:off x="467544" y="6445076"/>
            <a:ext cx="800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ja-JP" altLang="ja-JP" sz="1800" b="1">
                <a:solidFill>
                  <a:schemeClr val="tx1"/>
                </a:solidFill>
                <a:latin typeface="Times New Roman" pitchFamily="18" charset="0"/>
              </a:rPr>
              <a:t>出所）週刊社会保障「社会保障読本</a:t>
            </a:r>
            <a:r>
              <a:rPr lang="en-US" altLang="ja-JP" sz="1800" b="1">
                <a:solidFill>
                  <a:schemeClr val="tx1"/>
                </a:solidFill>
                <a:latin typeface="Times New Roman" pitchFamily="18" charset="0"/>
              </a:rPr>
              <a:t>2012</a:t>
            </a:r>
            <a:r>
              <a:rPr lang="ja-JP" altLang="ja-JP" sz="1800" b="1">
                <a:solidFill>
                  <a:schemeClr val="tx1"/>
                </a:solidFill>
                <a:latin typeface="Times New Roman" pitchFamily="18" charset="0"/>
              </a:rPr>
              <a:t>年版」の</a:t>
            </a:r>
            <a:r>
              <a:rPr lang="en-US" altLang="ja-JP" sz="1800" b="1">
                <a:solidFill>
                  <a:schemeClr val="tx1"/>
                </a:solidFill>
                <a:latin typeface="Times New Roman" pitchFamily="18" charset="0"/>
              </a:rPr>
              <a:t>P.62</a:t>
            </a:r>
            <a:r>
              <a:rPr lang="ja-JP" altLang="ja-JP" sz="1800" b="1">
                <a:solidFill>
                  <a:schemeClr val="tx1"/>
                </a:solidFill>
                <a:latin typeface="Times New Roman" pitchFamily="18" charset="0"/>
              </a:rPr>
              <a:t>より引用（株式会社法研）</a:t>
            </a:r>
            <a:endParaRPr lang="ja-JP" altLang="en-US" sz="1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2469" name="正方形/長方形 4"/>
          <p:cNvSpPr>
            <a:spLocks noChangeArrowheads="1"/>
          </p:cNvSpPr>
          <p:nvPr/>
        </p:nvSpPr>
        <p:spPr bwMode="auto">
          <a:xfrm>
            <a:off x="827585" y="396875"/>
            <a:ext cx="70567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ja-JP" altLang="ja-JP" sz="3200" b="1" dirty="0">
                <a:solidFill>
                  <a:srgbClr val="C00000"/>
                </a:solidFill>
                <a:latin typeface="Times New Roman" pitchFamily="18" charset="0"/>
              </a:rPr>
              <a:t>地域包括ケアシステムのイメージ図</a:t>
            </a:r>
            <a:endParaRPr lang="ja-JP" altLang="ja-JP" sz="320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70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3203848" y="91226"/>
          <a:ext cx="4751999" cy="6675548"/>
        </p:xfrm>
        <a:graphic>
          <a:graphicData uri="http://schemas.openxmlformats.org/drawingml/2006/table">
            <a:tbl>
              <a:tblPr/>
              <a:tblGrid>
                <a:gridCol w="602403"/>
                <a:gridCol w="527073"/>
                <a:gridCol w="527073"/>
                <a:gridCol w="527073"/>
                <a:gridCol w="527073"/>
                <a:gridCol w="510326"/>
                <a:gridCol w="510326"/>
                <a:gridCol w="510326"/>
                <a:gridCol w="510326"/>
              </a:tblGrid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2001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2010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都道府県順位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1304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子との同居割合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自宅死亡割合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1026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子との同居割合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(%)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自宅死亡割合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(%)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子との同居割合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(%)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自宅死亡割合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(%)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2001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2010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2001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2010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全国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48.8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01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北海道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02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青森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58.1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03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岩手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62.1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54.5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04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宮城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52.1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05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秋田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55.2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06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69.5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65.1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07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福島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62.2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58.1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08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茨城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65.7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55.3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09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栃木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61.9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55.1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群馬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54.4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48.2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埼玉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56.5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52.1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東京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神奈川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新潟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65.3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58.3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富山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62.3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56.2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石川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55.9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51.9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福井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64.2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56.8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山梨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53.5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48.8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長野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52.9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51.2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岐阜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62.0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静岡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60.0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54.5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愛知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53.6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三重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滋賀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62.2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49.7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京都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大阪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兵庫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奈良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和歌山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鳥取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59.2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51.9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島根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54.6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47.9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岡山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49.5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広島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山口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徳島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49.4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香川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52.8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14.7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38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愛媛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33.3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13.2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高知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37.5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41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佐賀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58.3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55.3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長崎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39.6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熊本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51.4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10.2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大分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37.6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45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宮崎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36.0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32.8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42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46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鹿児島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26.6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23.8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9.1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47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285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47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沖縄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12.3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44.9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11.9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28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24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36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25 </a:t>
                      </a:r>
                    </a:p>
                  </a:txBody>
                  <a:tcPr marL="4537" marR="4537" marT="4537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06363" y="115888"/>
            <a:ext cx="3025775" cy="9239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ja-JP" altLang="en-US" sz="1800" dirty="0"/>
              <a:t>都道府県別</a:t>
            </a:r>
            <a:r>
              <a:rPr lang="en-US" altLang="ja-JP" sz="1800" dirty="0"/>
              <a:t>65</a:t>
            </a:r>
            <a:r>
              <a:rPr lang="ja-JP" altLang="en-US" sz="1800" dirty="0"/>
              <a:t>歳以上の者の子との同居割合と自宅死亡率（</a:t>
            </a:r>
            <a:r>
              <a:rPr lang="en-US" altLang="ja-JP" sz="1800" dirty="0"/>
              <a:t>2001.2010</a:t>
            </a:r>
            <a:r>
              <a:rPr lang="ja-JP" altLang="en-US" sz="1800" dirty="0"/>
              <a:t>年）</a:t>
            </a:r>
          </a:p>
        </p:txBody>
      </p:sp>
      <p:sp>
        <p:nvSpPr>
          <p:cNvPr id="67028" name="テキスト ボックス 5"/>
          <p:cNvSpPr txBox="1">
            <a:spLocks noChangeArrowheads="1"/>
          </p:cNvSpPr>
          <p:nvPr/>
        </p:nvSpPr>
        <p:spPr bwMode="auto">
          <a:xfrm>
            <a:off x="395288" y="5949950"/>
            <a:ext cx="2736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1200" dirty="0"/>
              <a:t>資料：厚生労働省「国民生活基礎調査」</a:t>
            </a:r>
            <a:endParaRPr lang="en-US" altLang="ja-JP" sz="1200" dirty="0"/>
          </a:p>
          <a:p>
            <a:pPr eaLnBrk="1" hangingPunct="1"/>
            <a:r>
              <a:rPr lang="ja-JP" altLang="en-US" sz="1200" dirty="0"/>
              <a:t>厚生労働省「人口動態統計</a:t>
            </a:r>
            <a:r>
              <a:rPr lang="ja-JP" altLang="en-US" sz="1200" dirty="0" smtClean="0"/>
              <a:t>」</a:t>
            </a:r>
            <a:endParaRPr lang="en-US" altLang="ja-JP" sz="1200" dirty="0" smtClean="0"/>
          </a:p>
          <a:p>
            <a:pPr eaLnBrk="1" hangingPunct="1"/>
            <a:r>
              <a:rPr lang="ja-JP" altLang="en-US" sz="1200" dirty="0" smtClean="0"/>
              <a:t>より二木立氏作成</a:t>
            </a:r>
            <a:endParaRPr lang="ja-JP" altLang="en-US" sz="1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1" y="2549803"/>
            <a:ext cx="2778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2013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年の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自宅死亡割合は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東京都が　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16.7</a:t>
            </a:r>
            <a:r>
              <a:rPr kumimoji="1" lang="ja-JP" altLang="en-US" sz="2000" b="1" dirty="0" smtClean="0">
                <a:solidFill>
                  <a:srgbClr val="FF0000"/>
                </a:solidFill>
              </a:rPr>
              <a:t>％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  <a:p>
            <a:r>
              <a:rPr lang="ja-JP" altLang="en-US" sz="2000" b="1" dirty="0" smtClean="0">
                <a:solidFill>
                  <a:srgbClr val="FF0000"/>
                </a:solidFill>
              </a:rPr>
              <a:t>で</a:t>
            </a:r>
            <a:r>
              <a:rPr kumimoji="1" lang="ja-JP" altLang="en-US" sz="2000" b="1" dirty="0" smtClean="0">
                <a:solidFill>
                  <a:srgbClr val="FF0000"/>
                </a:solidFill>
              </a:rPr>
              <a:t>全国第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1</a:t>
            </a:r>
            <a:r>
              <a:rPr kumimoji="1" lang="ja-JP" altLang="en-US" sz="2000" b="1" dirty="0" smtClean="0">
                <a:solidFill>
                  <a:srgbClr val="FF0000"/>
                </a:solidFill>
              </a:rPr>
              <a:t>位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!?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29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F27A6-92DD-47AD-8B44-BA0FC0E53320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-504056" y="6505599"/>
            <a:ext cx="5652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/>
              <a:t>出所</a:t>
            </a:r>
            <a:r>
              <a:rPr lang="ja-JP" altLang="en-US" sz="1400" dirty="0" smtClean="0"/>
              <a:t>）</a:t>
            </a:r>
            <a:r>
              <a:rPr lang="en-US" altLang="ja-JP" sz="1400" dirty="0" smtClean="0"/>
              <a:t>2025</a:t>
            </a:r>
            <a:r>
              <a:rPr lang="ja-JP" altLang="en-US" sz="1400" dirty="0" smtClean="0"/>
              <a:t>年、東京圏介護破綻</a:t>
            </a:r>
            <a:r>
              <a:rPr lang="ja-JP" altLang="en-US" sz="1400" dirty="0"/>
              <a:t>　</a:t>
            </a:r>
            <a:r>
              <a:rPr lang="ja-JP" altLang="en-US" sz="1400" dirty="0" smtClean="0"/>
              <a:t>中央</a:t>
            </a:r>
            <a:r>
              <a:rPr lang="ja-JP" altLang="en-US" sz="1400" dirty="0"/>
              <a:t>公論</a:t>
            </a:r>
            <a:r>
              <a:rPr lang="en-US" altLang="ja-JP" sz="1400" dirty="0" smtClean="0"/>
              <a:t>2015</a:t>
            </a:r>
            <a:r>
              <a:rPr lang="ja-JP" altLang="en-US" sz="1400" dirty="0" smtClean="0"/>
              <a:t>年</a:t>
            </a:r>
            <a:r>
              <a:rPr lang="en-US" altLang="ja-JP" sz="1400" dirty="0" smtClean="0"/>
              <a:t>7</a:t>
            </a:r>
            <a:r>
              <a:rPr lang="ja-JP" altLang="en-US" sz="1400" dirty="0" smtClean="0"/>
              <a:t>月号</a:t>
            </a:r>
            <a:endParaRPr lang="ja-JP" altLang="en-US" sz="1400" dirty="0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46693169"/>
              </p:ext>
            </p:extLst>
          </p:nvPr>
        </p:nvGraphicFramePr>
        <p:xfrm>
          <a:off x="124791" y="587712"/>
          <a:ext cx="8807850" cy="6009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00"/>
                <a:gridCol w="4283566"/>
                <a:gridCol w="1837162"/>
                <a:gridCol w="1127561"/>
                <a:gridCol w="1127561"/>
              </a:tblGrid>
              <a:tr h="370840">
                <a:tc gridSpan="5"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kumimoji="1" lang="ja-JP" altLang="en-US" sz="2800" b="1" dirty="0" smtClean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年</a:t>
                      </a:r>
                      <a:r>
                        <a:rPr kumimoji="1" lang="en-US" altLang="ja-JP" sz="2800" b="1" dirty="0" smtClean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ja-JP" altLang="en-US" sz="2800" b="1" dirty="0" smtClean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都</a:t>
                      </a:r>
                      <a:r>
                        <a:rPr kumimoji="1" lang="en-US" altLang="ja-JP" sz="2800" b="1" dirty="0" smtClean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1" lang="ja-JP" altLang="en-US" sz="2800" b="1" dirty="0" smtClean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県　介護ベッド数が不足する地域ワースト</a:t>
                      </a:r>
                      <a:r>
                        <a:rPr kumimoji="1" lang="en-US" altLang="ja-JP" sz="2800" b="1" dirty="0" smtClean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kumimoji="1" lang="ja-JP" altLang="en-US" sz="2800" b="1" dirty="0">
                        <a:solidFill>
                          <a:srgbClr val="3366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80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80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市区町村名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次医療圏名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年水準を満たすためのベッド数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乖離幅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市川市、船橋市、習志野市、八千代市、</a:t>
                      </a:r>
                      <a:endParaRPr kumimoji="1" lang="en-US" altLang="ja-JP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鎌ヶ谷市、浦安市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東葛南部（千葉）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21,674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-11,034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豊島区、北区、板橋区、練馬区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区西北部（東京）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24,727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-10,047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新宿区、中野区、杉並区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区西部（東京）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15,002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-8,504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松戸市、野田市、柏市、流山市、</a:t>
                      </a:r>
                      <a:endParaRPr kumimoji="1" lang="en-US" altLang="ja-JP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我孫子市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東葛北部（千葉）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19,545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-7,800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横浜市中区、南区、磯子区、金沢区</a:t>
                      </a:r>
                      <a:endParaRPr kumimoji="1" lang="en-US" altLang="ja-JP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港南区、栄区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横浜南部（神奈川）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15,551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-7,301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目黒区、世田谷区、渋谷区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区西南部（東京）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15,034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-5,952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品川区、大田区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区南部（東京）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12,276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-5,708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春日部市、草加市、越谷市、八潮市、</a:t>
                      </a:r>
                      <a:endParaRPr kumimoji="1" lang="en-US" altLang="ja-JP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三郷市、吉川市、松伏町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東部（埼玉）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15,225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-5,587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千葉市中央区、花見川区、稲毛区、</a:t>
                      </a:r>
                      <a:endParaRPr kumimoji="1" lang="en-US" altLang="ja-JP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若葉区、緑区、美浜区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千葉（千葉）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14,984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-5,243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所沢市、飯能市、狭山市、入間市、日高市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西部（埼玉）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11,555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-4,942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 gridSpan="5"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※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乖離幅のマイナス値は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年に不足するベッド数を表す。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6951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652269" cy="61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861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00163"/>
            <a:ext cx="7920037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AutoShape 3"/>
          <p:cNvSpPr>
            <a:spLocks noChangeArrowheads="1"/>
          </p:cNvSpPr>
          <p:nvPr/>
        </p:nvSpPr>
        <p:spPr bwMode="auto">
          <a:xfrm>
            <a:off x="2268538" y="333375"/>
            <a:ext cx="4464050" cy="70008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ea typeface="ＭＳ Ｐゴシック" charset="-128"/>
              </a:rPr>
              <a:t>６人部屋（改修前）</a:t>
            </a:r>
          </a:p>
        </p:txBody>
      </p:sp>
    </p:spTree>
    <p:extLst>
      <p:ext uri="{BB962C8B-B14F-4D97-AF65-F5344CB8AC3E}">
        <p14:creationId xmlns="" xmlns:p14="http://schemas.microsoft.com/office/powerpoint/2010/main" val="41000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73175"/>
            <a:ext cx="7939087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AutoShape 3"/>
          <p:cNvSpPr>
            <a:spLocks noChangeArrowheads="1"/>
          </p:cNvSpPr>
          <p:nvPr/>
        </p:nvSpPr>
        <p:spPr bwMode="auto">
          <a:xfrm>
            <a:off x="2268538" y="333375"/>
            <a:ext cx="4464050" cy="700088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ea typeface="ＭＳ Ｐゴシック" charset="-128"/>
              </a:rPr>
              <a:t>３人部屋（改修後）</a:t>
            </a:r>
          </a:p>
        </p:txBody>
      </p:sp>
    </p:spTree>
    <p:extLst>
      <p:ext uri="{BB962C8B-B14F-4D97-AF65-F5344CB8AC3E}">
        <p14:creationId xmlns="" xmlns:p14="http://schemas.microsoft.com/office/powerpoint/2010/main" val="168908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69850"/>
            <a:ext cx="1593850" cy="760413"/>
          </a:xfrm>
        </p:spPr>
        <p:txBody>
          <a:bodyPr/>
          <a:lstStyle/>
          <a:p>
            <a:pPr eaLnBrk="1" hangingPunct="1"/>
            <a:r>
              <a:rPr lang="ja-JP" sz="4800" b="1" smtClean="0">
                <a:solidFill>
                  <a:srgbClr val="FF0066"/>
                </a:solidFill>
              </a:rPr>
              <a:t>特浴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75"/>
            <a:ext cx="40989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410051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76700"/>
            <a:ext cx="42275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AutoShape 6"/>
          <p:cNvSpPr>
            <a:spLocks noChangeArrowheads="1"/>
          </p:cNvSpPr>
          <p:nvPr/>
        </p:nvSpPr>
        <p:spPr bwMode="auto">
          <a:xfrm>
            <a:off x="1908175" y="260350"/>
            <a:ext cx="1368425" cy="431800"/>
          </a:xfrm>
          <a:prstGeom prst="notchedRightArrow">
            <a:avLst>
              <a:gd name="adj1" fmla="val 50000"/>
              <a:gd name="adj2" fmla="val 7922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276600" y="0"/>
            <a:ext cx="5545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en-US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3348038" y="0"/>
            <a:ext cx="579596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dist" eaLnBrk="1" hangingPunct="1">
              <a:spcBef>
                <a:spcPct val="50000"/>
              </a:spcBef>
            </a:pPr>
            <a:r>
              <a:rPr lang="ja-JP" altLang="en-US" sz="4800" b="1">
                <a:solidFill>
                  <a:srgbClr val="FF0066"/>
                </a:solidFill>
                <a:latin typeface="Tahoma" pitchFamily="34" charset="0"/>
              </a:rPr>
              <a:t>ひのき風呂の個浴へ</a:t>
            </a:r>
          </a:p>
        </p:txBody>
      </p:sp>
      <p:pic>
        <p:nvPicPr>
          <p:cNvPr id="6349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513"/>
            <a:ext cx="427355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AutoShape 10"/>
          <p:cNvSpPr>
            <a:spLocks/>
          </p:cNvSpPr>
          <p:nvPr/>
        </p:nvSpPr>
        <p:spPr bwMode="auto">
          <a:xfrm>
            <a:off x="3783013" y="3357563"/>
            <a:ext cx="1081087" cy="1222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0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3375 w 21600"/>
              <a:gd name="T46" fmla="*/ 5400 h 21600"/>
              <a:gd name="T47" fmla="*/ 18900 w 21600"/>
              <a:gd name="T48" fmla="*/ 16200 h 216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654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 accumulate="none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 accumulate="none"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031876" y="1773238"/>
            <a:ext cx="6803999" cy="3564000"/>
          </a:xfrm>
          <a:prstGeom prst="roundRect">
            <a:avLst>
              <a:gd name="adj" fmla="val 4543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190500" dist="1905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endParaRPr lang="ja-JP" altLang="ja-JP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5291138" y="6534150"/>
            <a:ext cx="3852862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7200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厚生労働省　人口動態統計月報年計（概数）の概況（</a:t>
            </a:r>
            <a:r>
              <a:rPr lang="en-US" altLang="ja-JP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2011</a:t>
            </a: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年）より作図</a:t>
            </a:r>
          </a:p>
          <a:p>
            <a:pPr algn="r">
              <a:defRPr/>
            </a:pP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括弧内は</a:t>
            </a:r>
            <a:r>
              <a:rPr lang="en-US" altLang="ja-JP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2011</a:t>
            </a: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年の死亡者数</a:t>
            </a:r>
          </a:p>
        </p:txBody>
      </p:sp>
      <p:sp>
        <p:nvSpPr>
          <p:cNvPr id="6861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7950"/>
            <a:ext cx="8820150" cy="935038"/>
          </a:xfrm>
        </p:spPr>
        <p:txBody>
          <a:bodyPr/>
          <a:lstStyle/>
          <a:p>
            <a:r>
              <a:rPr lang="ja-JP" altLang="en-US" sz="3400" smtClean="0">
                <a:latin typeface="ＭＳ Ｐゴシック" charset="-128"/>
              </a:rPr>
              <a:t>日本における死因別にみた</a:t>
            </a:r>
            <a:br>
              <a:rPr lang="ja-JP" altLang="en-US" sz="3400" smtClean="0">
                <a:latin typeface="ＭＳ Ｐゴシック" charset="-128"/>
              </a:rPr>
            </a:br>
            <a:r>
              <a:rPr lang="ja-JP" altLang="en-US" sz="3400" smtClean="0">
                <a:latin typeface="ＭＳ Ｐゴシック" charset="-128"/>
              </a:rPr>
              <a:t>死亡率の年次推移</a:t>
            </a:r>
          </a:p>
        </p:txBody>
      </p:sp>
      <p:sp>
        <p:nvSpPr>
          <p:cNvPr id="68615" name="Rectangle 16"/>
          <p:cNvSpPr>
            <a:spLocks noChangeArrowheads="1"/>
          </p:cNvSpPr>
          <p:nvPr/>
        </p:nvSpPr>
        <p:spPr bwMode="auto">
          <a:xfrm>
            <a:off x="1031875" y="1773238"/>
            <a:ext cx="6840538" cy="3600450"/>
          </a:xfrm>
          <a:prstGeom prst="roundRect">
            <a:avLst>
              <a:gd name="adj" fmla="val 2139"/>
            </a:avLst>
          </a:prstGeom>
          <a:gradFill rotWithShape="1">
            <a:gsLst>
              <a:gs pos="0">
                <a:srgbClr val="E6E6D2"/>
              </a:gs>
              <a:gs pos="100000">
                <a:srgbClr val="F5F5E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z="1800">
              <a:solidFill>
                <a:srgbClr val="000000"/>
              </a:solidFill>
              <a:latin typeface="HGP創英角ｺﾞｼｯｸUB" pitchFamily="50" charset="-128"/>
              <a:ea typeface="ＭＳ Ｐゴシック" charset="-128"/>
            </a:endParaRPr>
          </a:p>
        </p:txBody>
      </p:sp>
      <p:sp>
        <p:nvSpPr>
          <p:cNvPr id="422" name="Freeform 98"/>
          <p:cNvSpPr>
            <a:spLocks/>
          </p:cNvSpPr>
          <p:nvPr/>
        </p:nvSpPr>
        <p:spPr bwMode="auto">
          <a:xfrm>
            <a:off x="1087181" y="1970128"/>
            <a:ext cx="6733341" cy="2465630"/>
          </a:xfrm>
          <a:custGeom>
            <a:avLst/>
            <a:gdLst>
              <a:gd name="T0" fmla="*/ 23 w 1443"/>
              <a:gd name="T1" fmla="*/ 575 h 578"/>
              <a:gd name="T2" fmla="*/ 71 w 1443"/>
              <a:gd name="T3" fmla="*/ 567 h 578"/>
              <a:gd name="T4" fmla="*/ 119 w 1443"/>
              <a:gd name="T5" fmla="*/ 553 h 578"/>
              <a:gd name="T6" fmla="*/ 163 w 1443"/>
              <a:gd name="T7" fmla="*/ 539 h 578"/>
              <a:gd name="T8" fmla="*/ 211 w 1443"/>
              <a:gd name="T9" fmla="*/ 519 h 578"/>
              <a:gd name="T10" fmla="*/ 259 w 1443"/>
              <a:gd name="T11" fmla="*/ 508 h 578"/>
              <a:gd name="T12" fmla="*/ 306 w 1443"/>
              <a:gd name="T13" fmla="*/ 499 h 578"/>
              <a:gd name="T14" fmla="*/ 354 w 1443"/>
              <a:gd name="T15" fmla="*/ 491 h 578"/>
              <a:gd name="T16" fmla="*/ 402 w 1443"/>
              <a:gd name="T17" fmla="*/ 480 h 578"/>
              <a:gd name="T18" fmla="*/ 447 w 1443"/>
              <a:gd name="T19" fmla="*/ 469 h 578"/>
              <a:gd name="T20" fmla="*/ 472 w 1443"/>
              <a:gd name="T21" fmla="*/ 468 h 578"/>
              <a:gd name="T22" fmla="*/ 520 w 1443"/>
              <a:gd name="T23" fmla="*/ 457 h 578"/>
              <a:gd name="T24" fmla="*/ 565 w 1443"/>
              <a:gd name="T25" fmla="*/ 452 h 578"/>
              <a:gd name="T26" fmla="*/ 590 w 1443"/>
              <a:gd name="T27" fmla="*/ 452 h 578"/>
              <a:gd name="T28" fmla="*/ 638 w 1443"/>
              <a:gd name="T29" fmla="*/ 435 h 578"/>
              <a:gd name="T30" fmla="*/ 686 w 1443"/>
              <a:gd name="T31" fmla="*/ 415 h 578"/>
              <a:gd name="T32" fmla="*/ 708 w 1443"/>
              <a:gd name="T33" fmla="*/ 404 h 578"/>
              <a:gd name="T34" fmla="*/ 709 w 1443"/>
              <a:gd name="T35" fmla="*/ 404 h 578"/>
              <a:gd name="T36" fmla="*/ 755 w 1443"/>
              <a:gd name="T37" fmla="*/ 390 h 578"/>
              <a:gd name="T38" fmla="*/ 804 w 1443"/>
              <a:gd name="T39" fmla="*/ 368 h 578"/>
              <a:gd name="T40" fmla="*/ 849 w 1443"/>
              <a:gd name="T41" fmla="*/ 351 h 578"/>
              <a:gd name="T42" fmla="*/ 896 w 1443"/>
              <a:gd name="T43" fmla="*/ 323 h 578"/>
              <a:gd name="T44" fmla="*/ 967 w 1443"/>
              <a:gd name="T45" fmla="*/ 286 h 578"/>
              <a:gd name="T46" fmla="*/ 1015 w 1443"/>
              <a:gd name="T47" fmla="*/ 261 h 578"/>
              <a:gd name="T48" fmla="*/ 1063 w 1443"/>
              <a:gd name="T49" fmla="*/ 202 h 578"/>
              <a:gd name="T50" fmla="*/ 1110 w 1443"/>
              <a:gd name="T51" fmla="*/ 177 h 578"/>
              <a:gd name="T52" fmla="*/ 1157 w 1443"/>
              <a:gd name="T53" fmla="*/ 146 h 578"/>
              <a:gd name="T54" fmla="*/ 1205 w 1443"/>
              <a:gd name="T55" fmla="*/ 123 h 578"/>
              <a:gd name="T56" fmla="*/ 1276 w 1443"/>
              <a:gd name="T57" fmla="*/ 81 h 578"/>
              <a:gd name="T58" fmla="*/ 1323 w 1443"/>
              <a:gd name="T59" fmla="*/ 62 h 578"/>
              <a:gd name="T60" fmla="*/ 1370 w 1443"/>
              <a:gd name="T61" fmla="*/ 31 h 578"/>
              <a:gd name="T62" fmla="*/ 1417 w 1443"/>
              <a:gd name="T63" fmla="*/ 8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43" h="578">
                <a:moveTo>
                  <a:pt x="0" y="578"/>
                </a:moveTo>
                <a:cubicBezTo>
                  <a:pt x="23" y="575"/>
                  <a:pt x="23" y="575"/>
                  <a:pt x="23" y="575"/>
                </a:cubicBezTo>
                <a:cubicBezTo>
                  <a:pt x="45" y="570"/>
                  <a:pt x="45" y="570"/>
                  <a:pt x="45" y="570"/>
                </a:cubicBezTo>
                <a:cubicBezTo>
                  <a:pt x="71" y="567"/>
                  <a:pt x="71" y="567"/>
                  <a:pt x="71" y="567"/>
                </a:cubicBezTo>
                <a:cubicBezTo>
                  <a:pt x="93" y="555"/>
                  <a:pt x="93" y="555"/>
                  <a:pt x="93" y="555"/>
                </a:cubicBezTo>
                <a:cubicBezTo>
                  <a:pt x="119" y="553"/>
                  <a:pt x="119" y="553"/>
                  <a:pt x="119" y="553"/>
                </a:cubicBezTo>
                <a:cubicBezTo>
                  <a:pt x="142" y="541"/>
                  <a:pt x="142" y="541"/>
                  <a:pt x="142" y="541"/>
                </a:cubicBezTo>
                <a:cubicBezTo>
                  <a:pt x="163" y="539"/>
                  <a:pt x="163" y="539"/>
                  <a:pt x="163" y="539"/>
                </a:cubicBezTo>
                <a:cubicBezTo>
                  <a:pt x="189" y="528"/>
                  <a:pt x="189" y="528"/>
                  <a:pt x="189" y="528"/>
                </a:cubicBezTo>
                <a:cubicBezTo>
                  <a:pt x="211" y="519"/>
                  <a:pt x="211" y="519"/>
                  <a:pt x="211" y="51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259" y="508"/>
                  <a:pt x="259" y="508"/>
                  <a:pt x="259" y="508"/>
                </a:cubicBezTo>
                <a:cubicBezTo>
                  <a:pt x="281" y="505"/>
                  <a:pt x="281" y="505"/>
                  <a:pt x="281" y="505"/>
                </a:cubicBezTo>
                <a:cubicBezTo>
                  <a:pt x="306" y="499"/>
                  <a:pt x="306" y="499"/>
                  <a:pt x="306" y="499"/>
                </a:cubicBezTo>
                <a:cubicBezTo>
                  <a:pt x="329" y="494"/>
                  <a:pt x="329" y="494"/>
                  <a:pt x="329" y="494"/>
                </a:cubicBezTo>
                <a:cubicBezTo>
                  <a:pt x="354" y="491"/>
                  <a:pt x="354" y="491"/>
                  <a:pt x="354" y="491"/>
                </a:cubicBezTo>
                <a:cubicBezTo>
                  <a:pt x="377" y="485"/>
                  <a:pt x="377" y="485"/>
                  <a:pt x="377" y="485"/>
                </a:cubicBezTo>
                <a:cubicBezTo>
                  <a:pt x="402" y="480"/>
                  <a:pt x="402" y="480"/>
                  <a:pt x="402" y="480"/>
                </a:cubicBezTo>
                <a:cubicBezTo>
                  <a:pt x="447" y="469"/>
                  <a:pt x="447" y="469"/>
                  <a:pt x="447" y="469"/>
                </a:cubicBezTo>
                <a:cubicBezTo>
                  <a:pt x="447" y="469"/>
                  <a:pt x="447" y="469"/>
                  <a:pt x="447" y="469"/>
                </a:cubicBezTo>
                <a:cubicBezTo>
                  <a:pt x="447" y="468"/>
                  <a:pt x="447" y="468"/>
                  <a:pt x="447" y="468"/>
                </a:cubicBezTo>
                <a:cubicBezTo>
                  <a:pt x="472" y="468"/>
                  <a:pt x="472" y="468"/>
                  <a:pt x="472" y="468"/>
                </a:cubicBezTo>
                <a:cubicBezTo>
                  <a:pt x="495" y="466"/>
                  <a:pt x="495" y="466"/>
                  <a:pt x="495" y="466"/>
                </a:cubicBezTo>
                <a:cubicBezTo>
                  <a:pt x="520" y="457"/>
                  <a:pt x="520" y="457"/>
                  <a:pt x="520" y="457"/>
                </a:cubicBezTo>
                <a:cubicBezTo>
                  <a:pt x="520" y="457"/>
                  <a:pt x="520" y="457"/>
                  <a:pt x="520" y="457"/>
                </a:cubicBezTo>
                <a:cubicBezTo>
                  <a:pt x="565" y="452"/>
                  <a:pt x="565" y="452"/>
                  <a:pt x="565" y="452"/>
                </a:cubicBezTo>
                <a:cubicBezTo>
                  <a:pt x="590" y="452"/>
                  <a:pt x="590" y="452"/>
                  <a:pt x="590" y="452"/>
                </a:cubicBezTo>
                <a:cubicBezTo>
                  <a:pt x="590" y="452"/>
                  <a:pt x="590" y="452"/>
                  <a:pt x="590" y="452"/>
                </a:cubicBezTo>
                <a:cubicBezTo>
                  <a:pt x="613" y="443"/>
                  <a:pt x="613" y="443"/>
                  <a:pt x="613" y="443"/>
                </a:cubicBezTo>
                <a:cubicBezTo>
                  <a:pt x="638" y="435"/>
                  <a:pt x="638" y="435"/>
                  <a:pt x="638" y="435"/>
                </a:cubicBezTo>
                <a:cubicBezTo>
                  <a:pt x="660" y="426"/>
                  <a:pt x="660" y="426"/>
                  <a:pt x="660" y="426"/>
                </a:cubicBezTo>
                <a:cubicBezTo>
                  <a:pt x="686" y="415"/>
                  <a:pt x="686" y="415"/>
                  <a:pt x="686" y="415"/>
                </a:cubicBezTo>
                <a:cubicBezTo>
                  <a:pt x="708" y="404"/>
                  <a:pt x="708" y="404"/>
                  <a:pt x="708" y="404"/>
                </a:cubicBezTo>
                <a:cubicBezTo>
                  <a:pt x="708" y="404"/>
                  <a:pt x="708" y="404"/>
                  <a:pt x="708" y="404"/>
                </a:cubicBezTo>
                <a:cubicBezTo>
                  <a:pt x="709" y="404"/>
                  <a:pt x="709" y="404"/>
                  <a:pt x="709" y="404"/>
                </a:cubicBezTo>
                <a:cubicBezTo>
                  <a:pt x="709" y="404"/>
                  <a:pt x="709" y="404"/>
                  <a:pt x="709" y="404"/>
                </a:cubicBezTo>
                <a:cubicBezTo>
                  <a:pt x="731" y="398"/>
                  <a:pt x="731" y="398"/>
                  <a:pt x="731" y="398"/>
                </a:cubicBezTo>
                <a:cubicBezTo>
                  <a:pt x="755" y="390"/>
                  <a:pt x="755" y="390"/>
                  <a:pt x="755" y="390"/>
                </a:cubicBezTo>
                <a:cubicBezTo>
                  <a:pt x="778" y="379"/>
                  <a:pt x="778" y="379"/>
                  <a:pt x="778" y="379"/>
                </a:cubicBezTo>
                <a:cubicBezTo>
                  <a:pt x="804" y="368"/>
                  <a:pt x="804" y="368"/>
                  <a:pt x="804" y="368"/>
                </a:cubicBezTo>
                <a:cubicBezTo>
                  <a:pt x="827" y="356"/>
                  <a:pt x="827" y="356"/>
                  <a:pt x="827" y="356"/>
                </a:cubicBezTo>
                <a:cubicBezTo>
                  <a:pt x="849" y="351"/>
                  <a:pt x="849" y="351"/>
                  <a:pt x="849" y="351"/>
                </a:cubicBezTo>
                <a:cubicBezTo>
                  <a:pt x="874" y="334"/>
                  <a:pt x="874" y="334"/>
                  <a:pt x="874" y="334"/>
                </a:cubicBezTo>
                <a:cubicBezTo>
                  <a:pt x="896" y="323"/>
                  <a:pt x="896" y="323"/>
                  <a:pt x="896" y="323"/>
                </a:cubicBezTo>
                <a:cubicBezTo>
                  <a:pt x="922" y="309"/>
                  <a:pt x="922" y="309"/>
                  <a:pt x="922" y="309"/>
                </a:cubicBezTo>
                <a:cubicBezTo>
                  <a:pt x="967" y="286"/>
                  <a:pt x="967" y="286"/>
                  <a:pt x="967" y="286"/>
                </a:cubicBezTo>
                <a:cubicBezTo>
                  <a:pt x="992" y="269"/>
                  <a:pt x="992" y="269"/>
                  <a:pt x="992" y="269"/>
                </a:cubicBezTo>
                <a:cubicBezTo>
                  <a:pt x="1015" y="261"/>
                  <a:pt x="1015" y="261"/>
                  <a:pt x="1015" y="261"/>
                </a:cubicBezTo>
                <a:cubicBezTo>
                  <a:pt x="1040" y="244"/>
                  <a:pt x="1040" y="244"/>
                  <a:pt x="1040" y="244"/>
                </a:cubicBezTo>
                <a:cubicBezTo>
                  <a:pt x="1063" y="202"/>
                  <a:pt x="1063" y="202"/>
                  <a:pt x="1063" y="202"/>
                </a:cubicBezTo>
                <a:cubicBezTo>
                  <a:pt x="1088" y="185"/>
                  <a:pt x="1088" y="185"/>
                  <a:pt x="1088" y="185"/>
                </a:cubicBezTo>
                <a:cubicBezTo>
                  <a:pt x="1110" y="177"/>
                  <a:pt x="1110" y="177"/>
                  <a:pt x="1110" y="177"/>
                </a:cubicBezTo>
                <a:cubicBezTo>
                  <a:pt x="1132" y="160"/>
                  <a:pt x="1132" y="160"/>
                  <a:pt x="1132" y="160"/>
                </a:cubicBezTo>
                <a:cubicBezTo>
                  <a:pt x="1157" y="146"/>
                  <a:pt x="1157" y="146"/>
                  <a:pt x="1157" y="146"/>
                </a:cubicBezTo>
                <a:cubicBezTo>
                  <a:pt x="1180" y="135"/>
                  <a:pt x="1180" y="135"/>
                  <a:pt x="1180" y="135"/>
                </a:cubicBezTo>
                <a:cubicBezTo>
                  <a:pt x="1205" y="123"/>
                  <a:pt x="1205" y="123"/>
                  <a:pt x="1205" y="123"/>
                </a:cubicBezTo>
                <a:cubicBezTo>
                  <a:pt x="1250" y="106"/>
                  <a:pt x="1250" y="106"/>
                  <a:pt x="1250" y="106"/>
                </a:cubicBezTo>
                <a:cubicBezTo>
                  <a:pt x="1276" y="81"/>
                  <a:pt x="1276" y="81"/>
                  <a:pt x="1276" y="81"/>
                </a:cubicBezTo>
                <a:cubicBezTo>
                  <a:pt x="1298" y="70"/>
                  <a:pt x="1298" y="70"/>
                  <a:pt x="1298" y="70"/>
                </a:cubicBezTo>
                <a:cubicBezTo>
                  <a:pt x="1323" y="62"/>
                  <a:pt x="1323" y="62"/>
                  <a:pt x="1323" y="62"/>
                </a:cubicBezTo>
                <a:cubicBezTo>
                  <a:pt x="1346" y="45"/>
                  <a:pt x="1346" y="45"/>
                  <a:pt x="1346" y="45"/>
                </a:cubicBezTo>
                <a:cubicBezTo>
                  <a:pt x="1370" y="31"/>
                  <a:pt x="1370" y="31"/>
                  <a:pt x="1370" y="31"/>
                </a:cubicBezTo>
                <a:cubicBezTo>
                  <a:pt x="1394" y="28"/>
                  <a:pt x="1394" y="28"/>
                  <a:pt x="1394" y="28"/>
                </a:cubicBezTo>
                <a:cubicBezTo>
                  <a:pt x="1417" y="8"/>
                  <a:pt x="1417" y="8"/>
                  <a:pt x="1417" y="8"/>
                </a:cubicBezTo>
                <a:cubicBezTo>
                  <a:pt x="1443" y="0"/>
                  <a:pt x="1443" y="0"/>
                  <a:pt x="1443" y="0"/>
                </a:cubicBezTo>
              </a:path>
            </a:pathLst>
          </a:custGeom>
          <a:noFill/>
          <a:ln w="15875" cap="rnd">
            <a:solidFill>
              <a:srgbClr val="67AFDB"/>
            </a:solidFill>
            <a:prstDash val="solid"/>
            <a:round/>
            <a:headEnd/>
            <a:tailEnd/>
          </a:ln>
          <a:effectLst>
            <a:outerShdw blurRad="38100" dist="12700" dir="2700000" algn="tl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>
              <a:defRPr/>
            </a:pPr>
            <a:endParaRPr lang="ja-JP" alt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23" name="Freeform 99"/>
          <p:cNvSpPr>
            <a:spLocks/>
          </p:cNvSpPr>
          <p:nvPr/>
        </p:nvSpPr>
        <p:spPr bwMode="auto">
          <a:xfrm>
            <a:off x="1087180" y="3514531"/>
            <a:ext cx="6733342" cy="1130757"/>
          </a:xfrm>
          <a:custGeom>
            <a:avLst/>
            <a:gdLst>
              <a:gd name="T0" fmla="*/ 28 w 1443"/>
              <a:gd name="T1" fmla="*/ 257 h 265"/>
              <a:gd name="T2" fmla="*/ 63 w 1443"/>
              <a:gd name="T3" fmla="*/ 253 h 265"/>
              <a:gd name="T4" fmla="*/ 81 w 1443"/>
              <a:gd name="T5" fmla="*/ 258 h 265"/>
              <a:gd name="T6" fmla="*/ 117 w 1443"/>
              <a:gd name="T7" fmla="*/ 263 h 265"/>
              <a:gd name="T8" fmla="*/ 146 w 1443"/>
              <a:gd name="T9" fmla="*/ 243 h 265"/>
              <a:gd name="T10" fmla="*/ 161 w 1443"/>
              <a:gd name="T11" fmla="*/ 229 h 265"/>
              <a:gd name="T12" fmla="*/ 166 w 1443"/>
              <a:gd name="T13" fmla="*/ 229 h 265"/>
              <a:gd name="T14" fmla="*/ 182 w 1443"/>
              <a:gd name="T15" fmla="*/ 247 h 265"/>
              <a:gd name="T16" fmla="*/ 198 w 1443"/>
              <a:gd name="T17" fmla="*/ 251 h 265"/>
              <a:gd name="T18" fmla="*/ 223 w 1443"/>
              <a:gd name="T19" fmla="*/ 235 h 265"/>
              <a:gd name="T20" fmla="*/ 253 w 1443"/>
              <a:gd name="T21" fmla="*/ 231 h 265"/>
              <a:gd name="T22" fmla="*/ 276 w 1443"/>
              <a:gd name="T23" fmla="*/ 221 h 265"/>
              <a:gd name="T24" fmla="*/ 288 w 1443"/>
              <a:gd name="T25" fmla="*/ 222 h 265"/>
              <a:gd name="T26" fmla="*/ 318 w 1443"/>
              <a:gd name="T27" fmla="*/ 238 h 265"/>
              <a:gd name="T28" fmla="*/ 335 w 1443"/>
              <a:gd name="T29" fmla="*/ 232 h 265"/>
              <a:gd name="T30" fmla="*/ 357 w 1443"/>
              <a:gd name="T31" fmla="*/ 218 h 265"/>
              <a:gd name="T32" fmla="*/ 377 w 1443"/>
              <a:gd name="T33" fmla="*/ 232 h 265"/>
              <a:gd name="T34" fmla="*/ 418 w 1443"/>
              <a:gd name="T35" fmla="*/ 211 h 265"/>
              <a:gd name="T36" fmla="*/ 442 w 1443"/>
              <a:gd name="T37" fmla="*/ 206 h 265"/>
              <a:gd name="T38" fmla="*/ 466 w 1443"/>
              <a:gd name="T39" fmla="*/ 192 h 265"/>
              <a:gd name="T40" fmla="*/ 489 w 1443"/>
              <a:gd name="T41" fmla="*/ 200 h 265"/>
              <a:gd name="T42" fmla="*/ 519 w 1443"/>
              <a:gd name="T43" fmla="*/ 206 h 265"/>
              <a:gd name="T44" fmla="*/ 542 w 1443"/>
              <a:gd name="T45" fmla="*/ 189 h 265"/>
              <a:gd name="T46" fmla="*/ 584 w 1443"/>
              <a:gd name="T47" fmla="*/ 183 h 265"/>
              <a:gd name="T48" fmla="*/ 607 w 1443"/>
              <a:gd name="T49" fmla="*/ 176 h 265"/>
              <a:gd name="T50" fmla="*/ 637 w 1443"/>
              <a:gd name="T51" fmla="*/ 178 h 265"/>
              <a:gd name="T52" fmla="*/ 685 w 1443"/>
              <a:gd name="T53" fmla="*/ 162 h 265"/>
              <a:gd name="T54" fmla="*/ 714 w 1443"/>
              <a:gd name="T55" fmla="*/ 133 h 265"/>
              <a:gd name="T56" fmla="*/ 744 w 1443"/>
              <a:gd name="T57" fmla="*/ 134 h 265"/>
              <a:gd name="T58" fmla="*/ 773 w 1443"/>
              <a:gd name="T59" fmla="*/ 124 h 265"/>
              <a:gd name="T60" fmla="*/ 815 w 1443"/>
              <a:gd name="T61" fmla="*/ 109 h 265"/>
              <a:gd name="T62" fmla="*/ 856 w 1443"/>
              <a:gd name="T63" fmla="*/ 103 h 265"/>
              <a:gd name="T64" fmla="*/ 877 w 1443"/>
              <a:gd name="T65" fmla="*/ 98 h 265"/>
              <a:gd name="T66" fmla="*/ 898 w 1443"/>
              <a:gd name="T67" fmla="*/ 70 h 265"/>
              <a:gd name="T68" fmla="*/ 915 w 1443"/>
              <a:gd name="T69" fmla="*/ 74 h 265"/>
              <a:gd name="T70" fmla="*/ 933 w 1443"/>
              <a:gd name="T71" fmla="*/ 65 h 265"/>
              <a:gd name="T72" fmla="*/ 962 w 1443"/>
              <a:gd name="T73" fmla="*/ 50 h 265"/>
              <a:gd name="T74" fmla="*/ 980 w 1443"/>
              <a:gd name="T75" fmla="*/ 41 h 265"/>
              <a:gd name="T76" fmla="*/ 1007 w 1443"/>
              <a:gd name="T77" fmla="*/ 24 h 265"/>
              <a:gd name="T78" fmla="*/ 1019 w 1443"/>
              <a:gd name="T79" fmla="*/ 28 h 265"/>
              <a:gd name="T80" fmla="*/ 1033 w 1443"/>
              <a:gd name="T81" fmla="*/ 60 h 265"/>
              <a:gd name="T82" fmla="*/ 1060 w 1443"/>
              <a:gd name="T83" fmla="*/ 115 h 265"/>
              <a:gd name="T84" fmla="*/ 1075 w 1443"/>
              <a:gd name="T85" fmla="*/ 124 h 265"/>
              <a:gd name="T86" fmla="*/ 1128 w 1443"/>
              <a:gd name="T87" fmla="*/ 115 h 265"/>
              <a:gd name="T88" fmla="*/ 1152 w 1443"/>
              <a:gd name="T89" fmla="*/ 98 h 265"/>
              <a:gd name="T90" fmla="*/ 1163 w 1443"/>
              <a:gd name="T91" fmla="*/ 97 h 265"/>
              <a:gd name="T92" fmla="*/ 1187 w 1443"/>
              <a:gd name="T93" fmla="*/ 106 h 265"/>
              <a:gd name="T94" fmla="*/ 1229 w 1443"/>
              <a:gd name="T95" fmla="*/ 94 h 265"/>
              <a:gd name="T96" fmla="*/ 1252 w 1443"/>
              <a:gd name="T97" fmla="*/ 79 h 265"/>
              <a:gd name="T98" fmla="*/ 1270 w 1443"/>
              <a:gd name="T99" fmla="*/ 80 h 265"/>
              <a:gd name="T100" fmla="*/ 1282 w 1443"/>
              <a:gd name="T101" fmla="*/ 72 h 265"/>
              <a:gd name="T102" fmla="*/ 1300 w 1443"/>
              <a:gd name="T103" fmla="*/ 48 h 265"/>
              <a:gd name="T104" fmla="*/ 1317 w 1443"/>
              <a:gd name="T105" fmla="*/ 48 h 265"/>
              <a:gd name="T106" fmla="*/ 1352 w 1443"/>
              <a:gd name="T107" fmla="*/ 39 h 265"/>
              <a:gd name="T108" fmla="*/ 1370 w 1443"/>
              <a:gd name="T109" fmla="*/ 28 h 265"/>
              <a:gd name="T110" fmla="*/ 1400 w 1443"/>
              <a:gd name="T111" fmla="*/ 27 h 265"/>
              <a:gd name="T112" fmla="*/ 1429 w 1443"/>
              <a:gd name="T113" fmla="*/ 6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43" h="265">
                <a:moveTo>
                  <a:pt x="0" y="254"/>
                </a:moveTo>
                <a:cubicBezTo>
                  <a:pt x="10" y="254"/>
                  <a:pt x="10" y="254"/>
                  <a:pt x="10" y="254"/>
                </a:cubicBezTo>
                <a:cubicBezTo>
                  <a:pt x="22" y="255"/>
                  <a:pt x="22" y="255"/>
                  <a:pt x="22" y="255"/>
                </a:cubicBezTo>
                <a:cubicBezTo>
                  <a:pt x="28" y="257"/>
                  <a:pt x="28" y="257"/>
                  <a:pt x="28" y="257"/>
                </a:cubicBezTo>
                <a:cubicBezTo>
                  <a:pt x="39" y="261"/>
                  <a:pt x="39" y="261"/>
                  <a:pt x="39" y="261"/>
                </a:cubicBezTo>
                <a:cubicBezTo>
                  <a:pt x="46" y="262"/>
                  <a:pt x="46" y="262"/>
                  <a:pt x="46" y="262"/>
                </a:cubicBezTo>
                <a:cubicBezTo>
                  <a:pt x="52" y="260"/>
                  <a:pt x="52" y="260"/>
                  <a:pt x="52" y="260"/>
                </a:cubicBezTo>
                <a:cubicBezTo>
                  <a:pt x="63" y="253"/>
                  <a:pt x="63" y="253"/>
                  <a:pt x="63" y="253"/>
                </a:cubicBezTo>
                <a:cubicBezTo>
                  <a:pt x="68" y="252"/>
                  <a:pt x="68" y="252"/>
                  <a:pt x="68" y="252"/>
                </a:cubicBezTo>
                <a:cubicBezTo>
                  <a:pt x="70" y="252"/>
                  <a:pt x="70" y="252"/>
                  <a:pt x="70" y="252"/>
                </a:cubicBezTo>
                <a:cubicBezTo>
                  <a:pt x="75" y="254"/>
                  <a:pt x="75" y="254"/>
                  <a:pt x="75" y="254"/>
                </a:cubicBezTo>
                <a:cubicBezTo>
                  <a:pt x="81" y="258"/>
                  <a:pt x="81" y="258"/>
                  <a:pt x="81" y="258"/>
                </a:cubicBezTo>
                <a:cubicBezTo>
                  <a:pt x="87" y="262"/>
                  <a:pt x="87" y="262"/>
                  <a:pt x="87" y="262"/>
                </a:cubicBezTo>
                <a:cubicBezTo>
                  <a:pt x="93" y="265"/>
                  <a:pt x="93" y="265"/>
                  <a:pt x="93" y="265"/>
                </a:cubicBezTo>
                <a:cubicBezTo>
                  <a:pt x="105" y="265"/>
                  <a:pt x="105" y="265"/>
                  <a:pt x="105" y="265"/>
                </a:cubicBezTo>
                <a:cubicBezTo>
                  <a:pt x="117" y="263"/>
                  <a:pt x="117" y="263"/>
                  <a:pt x="117" y="263"/>
                </a:cubicBezTo>
                <a:cubicBezTo>
                  <a:pt x="123" y="260"/>
                  <a:pt x="123" y="260"/>
                  <a:pt x="123" y="260"/>
                </a:cubicBezTo>
                <a:cubicBezTo>
                  <a:pt x="129" y="257"/>
                  <a:pt x="129" y="257"/>
                  <a:pt x="129" y="257"/>
                </a:cubicBezTo>
                <a:cubicBezTo>
                  <a:pt x="140" y="248"/>
                  <a:pt x="140" y="248"/>
                  <a:pt x="140" y="248"/>
                </a:cubicBezTo>
                <a:cubicBezTo>
                  <a:pt x="146" y="243"/>
                  <a:pt x="146" y="243"/>
                  <a:pt x="146" y="243"/>
                </a:cubicBezTo>
                <a:cubicBezTo>
                  <a:pt x="152" y="236"/>
                  <a:pt x="152" y="236"/>
                  <a:pt x="152" y="236"/>
                </a:cubicBezTo>
                <a:cubicBezTo>
                  <a:pt x="158" y="231"/>
                  <a:pt x="158" y="231"/>
                  <a:pt x="158" y="231"/>
                </a:cubicBezTo>
                <a:cubicBezTo>
                  <a:pt x="158" y="230"/>
                  <a:pt x="158" y="230"/>
                  <a:pt x="158" y="230"/>
                </a:cubicBezTo>
                <a:cubicBezTo>
                  <a:pt x="161" y="229"/>
                  <a:pt x="161" y="229"/>
                  <a:pt x="161" y="229"/>
                </a:cubicBezTo>
                <a:cubicBezTo>
                  <a:pt x="162" y="229"/>
                  <a:pt x="162" y="229"/>
                  <a:pt x="162" y="229"/>
                </a:cubicBezTo>
                <a:cubicBezTo>
                  <a:pt x="163" y="229"/>
                  <a:pt x="163" y="229"/>
                  <a:pt x="163" y="229"/>
                </a:cubicBezTo>
                <a:cubicBezTo>
                  <a:pt x="164" y="229"/>
                  <a:pt x="164" y="229"/>
                  <a:pt x="164" y="229"/>
                </a:cubicBezTo>
                <a:cubicBezTo>
                  <a:pt x="166" y="229"/>
                  <a:pt x="166" y="229"/>
                  <a:pt x="166" y="229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70" y="232"/>
                  <a:pt x="170" y="232"/>
                  <a:pt x="170" y="232"/>
                </a:cubicBezTo>
                <a:cubicBezTo>
                  <a:pt x="176" y="240"/>
                  <a:pt x="176" y="240"/>
                  <a:pt x="176" y="240"/>
                </a:cubicBezTo>
                <a:cubicBezTo>
                  <a:pt x="182" y="247"/>
                  <a:pt x="182" y="247"/>
                  <a:pt x="182" y="247"/>
                </a:cubicBezTo>
                <a:cubicBezTo>
                  <a:pt x="182" y="247"/>
                  <a:pt x="185" y="250"/>
                  <a:pt x="185" y="250"/>
                </a:cubicBezTo>
                <a:cubicBezTo>
                  <a:pt x="188" y="252"/>
                  <a:pt x="188" y="252"/>
                  <a:pt x="188" y="252"/>
                </a:cubicBezTo>
                <a:cubicBezTo>
                  <a:pt x="194" y="252"/>
                  <a:pt x="194" y="252"/>
                  <a:pt x="194" y="252"/>
                </a:cubicBezTo>
                <a:cubicBezTo>
                  <a:pt x="198" y="251"/>
                  <a:pt x="198" y="251"/>
                  <a:pt x="198" y="251"/>
                </a:cubicBezTo>
                <a:cubicBezTo>
                  <a:pt x="200" y="250"/>
                  <a:pt x="200" y="250"/>
                  <a:pt x="200" y="250"/>
                </a:cubicBezTo>
                <a:cubicBezTo>
                  <a:pt x="205" y="247"/>
                  <a:pt x="205" y="247"/>
                  <a:pt x="205" y="247"/>
                </a:cubicBezTo>
                <a:cubicBezTo>
                  <a:pt x="217" y="240"/>
                  <a:pt x="217" y="240"/>
                  <a:pt x="217" y="240"/>
                </a:cubicBezTo>
                <a:cubicBezTo>
                  <a:pt x="223" y="235"/>
                  <a:pt x="223" y="235"/>
                  <a:pt x="223" y="235"/>
                </a:cubicBezTo>
                <a:cubicBezTo>
                  <a:pt x="228" y="231"/>
                  <a:pt x="228" y="231"/>
                  <a:pt x="228" y="231"/>
                </a:cubicBezTo>
                <a:cubicBezTo>
                  <a:pt x="234" y="228"/>
                  <a:pt x="234" y="228"/>
                  <a:pt x="234" y="228"/>
                </a:cubicBezTo>
                <a:cubicBezTo>
                  <a:pt x="241" y="228"/>
                  <a:pt x="241" y="228"/>
                  <a:pt x="241" y="228"/>
                </a:cubicBezTo>
                <a:cubicBezTo>
                  <a:pt x="253" y="231"/>
                  <a:pt x="253" y="231"/>
                  <a:pt x="253" y="231"/>
                </a:cubicBezTo>
                <a:cubicBezTo>
                  <a:pt x="259" y="231"/>
                  <a:pt x="259" y="231"/>
                  <a:pt x="259" y="231"/>
                </a:cubicBezTo>
                <a:cubicBezTo>
                  <a:pt x="265" y="229"/>
                  <a:pt x="265" y="229"/>
                  <a:pt x="265" y="229"/>
                </a:cubicBezTo>
                <a:cubicBezTo>
                  <a:pt x="270" y="225"/>
                  <a:pt x="270" y="225"/>
                  <a:pt x="270" y="225"/>
                </a:cubicBezTo>
                <a:cubicBezTo>
                  <a:pt x="276" y="221"/>
                  <a:pt x="276" y="221"/>
                  <a:pt x="276" y="221"/>
                </a:cubicBezTo>
                <a:cubicBezTo>
                  <a:pt x="280" y="220"/>
                  <a:pt x="280" y="220"/>
                  <a:pt x="280" y="220"/>
                </a:cubicBezTo>
                <a:cubicBezTo>
                  <a:pt x="282" y="220"/>
                  <a:pt x="282" y="220"/>
                  <a:pt x="282" y="220"/>
                </a:cubicBezTo>
                <a:cubicBezTo>
                  <a:pt x="285" y="221"/>
                  <a:pt x="285" y="221"/>
                  <a:pt x="285" y="221"/>
                </a:cubicBezTo>
                <a:cubicBezTo>
                  <a:pt x="288" y="222"/>
                  <a:pt x="288" y="222"/>
                  <a:pt x="288" y="222"/>
                </a:cubicBezTo>
                <a:cubicBezTo>
                  <a:pt x="300" y="233"/>
                  <a:pt x="300" y="233"/>
                  <a:pt x="300" y="233"/>
                </a:cubicBezTo>
                <a:cubicBezTo>
                  <a:pt x="306" y="236"/>
                  <a:pt x="306" y="236"/>
                  <a:pt x="306" y="236"/>
                </a:cubicBezTo>
                <a:cubicBezTo>
                  <a:pt x="306" y="236"/>
                  <a:pt x="312" y="238"/>
                  <a:pt x="312" y="238"/>
                </a:cubicBezTo>
                <a:cubicBezTo>
                  <a:pt x="318" y="238"/>
                  <a:pt x="318" y="238"/>
                  <a:pt x="318" y="238"/>
                </a:cubicBezTo>
                <a:cubicBezTo>
                  <a:pt x="324" y="238"/>
                  <a:pt x="324" y="238"/>
                  <a:pt x="324" y="238"/>
                </a:cubicBezTo>
                <a:cubicBezTo>
                  <a:pt x="329" y="237"/>
                  <a:pt x="329" y="237"/>
                  <a:pt x="329" y="237"/>
                </a:cubicBezTo>
                <a:cubicBezTo>
                  <a:pt x="329" y="236"/>
                  <a:pt x="333" y="234"/>
                  <a:pt x="333" y="234"/>
                </a:cubicBezTo>
                <a:cubicBezTo>
                  <a:pt x="335" y="232"/>
                  <a:pt x="335" y="232"/>
                  <a:pt x="335" y="232"/>
                </a:cubicBezTo>
                <a:cubicBezTo>
                  <a:pt x="347" y="221"/>
                  <a:pt x="347" y="221"/>
                  <a:pt x="347" y="221"/>
                </a:cubicBezTo>
                <a:cubicBezTo>
                  <a:pt x="350" y="219"/>
                  <a:pt x="350" y="219"/>
                  <a:pt x="350" y="219"/>
                </a:cubicBezTo>
                <a:cubicBezTo>
                  <a:pt x="353" y="218"/>
                  <a:pt x="353" y="218"/>
                  <a:pt x="353" y="218"/>
                </a:cubicBezTo>
                <a:cubicBezTo>
                  <a:pt x="357" y="218"/>
                  <a:pt x="357" y="218"/>
                  <a:pt x="357" y="218"/>
                </a:cubicBezTo>
                <a:cubicBezTo>
                  <a:pt x="359" y="219"/>
                  <a:pt x="359" y="219"/>
                  <a:pt x="359" y="219"/>
                </a:cubicBezTo>
                <a:cubicBezTo>
                  <a:pt x="371" y="229"/>
                  <a:pt x="371" y="229"/>
                  <a:pt x="371" y="229"/>
                </a:cubicBezTo>
                <a:cubicBezTo>
                  <a:pt x="371" y="229"/>
                  <a:pt x="374" y="231"/>
                  <a:pt x="374" y="231"/>
                </a:cubicBezTo>
                <a:cubicBezTo>
                  <a:pt x="374" y="231"/>
                  <a:pt x="377" y="232"/>
                  <a:pt x="377" y="232"/>
                </a:cubicBezTo>
                <a:cubicBezTo>
                  <a:pt x="383" y="231"/>
                  <a:pt x="383" y="231"/>
                  <a:pt x="383" y="231"/>
                </a:cubicBezTo>
                <a:cubicBezTo>
                  <a:pt x="389" y="228"/>
                  <a:pt x="389" y="228"/>
                  <a:pt x="389" y="228"/>
                </a:cubicBezTo>
                <a:cubicBezTo>
                  <a:pt x="400" y="221"/>
                  <a:pt x="400" y="221"/>
                  <a:pt x="400" y="221"/>
                </a:cubicBezTo>
                <a:cubicBezTo>
                  <a:pt x="418" y="211"/>
                  <a:pt x="418" y="211"/>
                  <a:pt x="418" y="211"/>
                </a:cubicBezTo>
                <a:cubicBezTo>
                  <a:pt x="424" y="209"/>
                  <a:pt x="424" y="209"/>
                  <a:pt x="424" y="209"/>
                </a:cubicBezTo>
                <a:cubicBezTo>
                  <a:pt x="430" y="207"/>
                  <a:pt x="430" y="207"/>
                  <a:pt x="430" y="207"/>
                </a:cubicBezTo>
                <a:cubicBezTo>
                  <a:pt x="436" y="207"/>
                  <a:pt x="436" y="207"/>
                  <a:pt x="436" y="207"/>
                </a:cubicBezTo>
                <a:cubicBezTo>
                  <a:pt x="442" y="206"/>
                  <a:pt x="442" y="206"/>
                  <a:pt x="442" y="206"/>
                </a:cubicBezTo>
                <a:cubicBezTo>
                  <a:pt x="448" y="204"/>
                  <a:pt x="448" y="204"/>
                  <a:pt x="448" y="204"/>
                </a:cubicBezTo>
                <a:cubicBezTo>
                  <a:pt x="448" y="204"/>
                  <a:pt x="454" y="201"/>
                  <a:pt x="454" y="201"/>
                </a:cubicBezTo>
                <a:cubicBezTo>
                  <a:pt x="460" y="196"/>
                  <a:pt x="460" y="196"/>
                  <a:pt x="460" y="196"/>
                </a:cubicBezTo>
                <a:cubicBezTo>
                  <a:pt x="466" y="192"/>
                  <a:pt x="466" y="192"/>
                  <a:pt x="466" y="192"/>
                </a:cubicBezTo>
                <a:cubicBezTo>
                  <a:pt x="471" y="191"/>
                  <a:pt x="471" y="191"/>
                  <a:pt x="471" y="191"/>
                </a:cubicBezTo>
                <a:cubicBezTo>
                  <a:pt x="472" y="191"/>
                  <a:pt x="472" y="191"/>
                  <a:pt x="472" y="191"/>
                </a:cubicBezTo>
                <a:cubicBezTo>
                  <a:pt x="477" y="192"/>
                  <a:pt x="477" y="192"/>
                  <a:pt x="477" y="192"/>
                </a:cubicBezTo>
                <a:cubicBezTo>
                  <a:pt x="489" y="200"/>
                  <a:pt x="489" y="200"/>
                  <a:pt x="489" y="200"/>
                </a:cubicBezTo>
                <a:cubicBezTo>
                  <a:pt x="495" y="203"/>
                  <a:pt x="495" y="203"/>
                  <a:pt x="495" y="203"/>
                </a:cubicBezTo>
                <a:cubicBezTo>
                  <a:pt x="507" y="206"/>
                  <a:pt x="507" y="206"/>
                  <a:pt x="507" y="206"/>
                </a:cubicBezTo>
                <a:cubicBezTo>
                  <a:pt x="513" y="207"/>
                  <a:pt x="513" y="207"/>
                  <a:pt x="513" y="207"/>
                </a:cubicBezTo>
                <a:cubicBezTo>
                  <a:pt x="519" y="206"/>
                  <a:pt x="519" y="206"/>
                  <a:pt x="519" y="206"/>
                </a:cubicBezTo>
                <a:cubicBezTo>
                  <a:pt x="519" y="206"/>
                  <a:pt x="525" y="203"/>
                  <a:pt x="525" y="203"/>
                </a:cubicBezTo>
                <a:cubicBezTo>
                  <a:pt x="531" y="198"/>
                  <a:pt x="531" y="198"/>
                  <a:pt x="531" y="198"/>
                </a:cubicBezTo>
                <a:cubicBezTo>
                  <a:pt x="536" y="193"/>
                  <a:pt x="536" y="193"/>
                  <a:pt x="536" y="193"/>
                </a:cubicBezTo>
                <a:cubicBezTo>
                  <a:pt x="542" y="189"/>
                  <a:pt x="542" y="189"/>
                  <a:pt x="542" y="189"/>
                </a:cubicBezTo>
                <a:cubicBezTo>
                  <a:pt x="554" y="184"/>
                  <a:pt x="554" y="184"/>
                  <a:pt x="554" y="184"/>
                </a:cubicBezTo>
                <a:cubicBezTo>
                  <a:pt x="567" y="182"/>
                  <a:pt x="567" y="182"/>
                  <a:pt x="567" y="182"/>
                </a:cubicBezTo>
                <a:cubicBezTo>
                  <a:pt x="572" y="182"/>
                  <a:pt x="572" y="182"/>
                  <a:pt x="572" y="182"/>
                </a:cubicBezTo>
                <a:cubicBezTo>
                  <a:pt x="584" y="183"/>
                  <a:pt x="584" y="183"/>
                  <a:pt x="584" y="183"/>
                </a:cubicBezTo>
                <a:cubicBezTo>
                  <a:pt x="590" y="183"/>
                  <a:pt x="590" y="183"/>
                  <a:pt x="590" y="183"/>
                </a:cubicBezTo>
                <a:cubicBezTo>
                  <a:pt x="594" y="182"/>
                  <a:pt x="594" y="182"/>
                  <a:pt x="594" y="182"/>
                </a:cubicBezTo>
                <a:cubicBezTo>
                  <a:pt x="596" y="181"/>
                  <a:pt x="596" y="181"/>
                  <a:pt x="596" y="181"/>
                </a:cubicBezTo>
                <a:cubicBezTo>
                  <a:pt x="607" y="176"/>
                  <a:pt x="607" y="176"/>
                  <a:pt x="607" y="176"/>
                </a:cubicBezTo>
                <a:cubicBezTo>
                  <a:pt x="613" y="175"/>
                  <a:pt x="613" y="175"/>
                  <a:pt x="613" y="175"/>
                </a:cubicBezTo>
                <a:cubicBezTo>
                  <a:pt x="619" y="175"/>
                  <a:pt x="619" y="175"/>
                  <a:pt x="619" y="175"/>
                </a:cubicBezTo>
                <a:cubicBezTo>
                  <a:pt x="631" y="177"/>
                  <a:pt x="631" y="177"/>
                  <a:pt x="631" y="177"/>
                </a:cubicBezTo>
                <a:cubicBezTo>
                  <a:pt x="637" y="178"/>
                  <a:pt x="637" y="178"/>
                  <a:pt x="637" y="178"/>
                </a:cubicBezTo>
                <a:cubicBezTo>
                  <a:pt x="649" y="175"/>
                  <a:pt x="649" y="175"/>
                  <a:pt x="649" y="175"/>
                </a:cubicBezTo>
                <a:cubicBezTo>
                  <a:pt x="672" y="168"/>
                  <a:pt x="672" y="168"/>
                  <a:pt x="672" y="168"/>
                </a:cubicBezTo>
                <a:cubicBezTo>
                  <a:pt x="679" y="165"/>
                  <a:pt x="679" y="165"/>
                  <a:pt x="679" y="165"/>
                </a:cubicBezTo>
                <a:cubicBezTo>
                  <a:pt x="685" y="162"/>
                  <a:pt x="685" y="162"/>
                  <a:pt x="685" y="162"/>
                </a:cubicBezTo>
                <a:cubicBezTo>
                  <a:pt x="690" y="156"/>
                  <a:pt x="690" y="156"/>
                  <a:pt x="690" y="156"/>
                </a:cubicBezTo>
                <a:cubicBezTo>
                  <a:pt x="702" y="141"/>
                  <a:pt x="702" y="141"/>
                  <a:pt x="702" y="141"/>
                </a:cubicBezTo>
                <a:cubicBezTo>
                  <a:pt x="707" y="136"/>
                  <a:pt x="707" y="136"/>
                  <a:pt x="707" y="136"/>
                </a:cubicBezTo>
                <a:cubicBezTo>
                  <a:pt x="714" y="133"/>
                  <a:pt x="714" y="133"/>
                  <a:pt x="714" y="133"/>
                </a:cubicBezTo>
                <a:cubicBezTo>
                  <a:pt x="720" y="132"/>
                  <a:pt x="720" y="132"/>
                  <a:pt x="720" y="132"/>
                </a:cubicBezTo>
                <a:cubicBezTo>
                  <a:pt x="732" y="132"/>
                  <a:pt x="732" y="132"/>
                  <a:pt x="732" y="132"/>
                </a:cubicBezTo>
                <a:cubicBezTo>
                  <a:pt x="738" y="132"/>
                  <a:pt x="738" y="132"/>
                  <a:pt x="738" y="132"/>
                </a:cubicBezTo>
                <a:cubicBezTo>
                  <a:pt x="744" y="134"/>
                  <a:pt x="744" y="134"/>
                  <a:pt x="744" y="134"/>
                </a:cubicBezTo>
                <a:cubicBezTo>
                  <a:pt x="749" y="134"/>
                  <a:pt x="749" y="134"/>
                  <a:pt x="749" y="134"/>
                </a:cubicBezTo>
                <a:cubicBezTo>
                  <a:pt x="755" y="134"/>
                  <a:pt x="755" y="134"/>
                  <a:pt x="755" y="134"/>
                </a:cubicBezTo>
                <a:cubicBezTo>
                  <a:pt x="762" y="132"/>
                  <a:pt x="762" y="132"/>
                  <a:pt x="762" y="132"/>
                </a:cubicBezTo>
                <a:cubicBezTo>
                  <a:pt x="773" y="124"/>
                  <a:pt x="773" y="124"/>
                  <a:pt x="773" y="124"/>
                </a:cubicBezTo>
                <a:cubicBezTo>
                  <a:pt x="779" y="121"/>
                  <a:pt x="779" y="121"/>
                  <a:pt x="779" y="121"/>
                </a:cubicBezTo>
                <a:cubicBezTo>
                  <a:pt x="791" y="117"/>
                  <a:pt x="791" y="117"/>
                  <a:pt x="791" y="117"/>
                </a:cubicBezTo>
                <a:cubicBezTo>
                  <a:pt x="803" y="114"/>
                  <a:pt x="803" y="114"/>
                  <a:pt x="803" y="114"/>
                </a:cubicBezTo>
                <a:cubicBezTo>
                  <a:pt x="815" y="109"/>
                  <a:pt x="815" y="109"/>
                  <a:pt x="815" y="109"/>
                </a:cubicBezTo>
                <a:cubicBezTo>
                  <a:pt x="826" y="104"/>
                  <a:pt x="826" y="104"/>
                  <a:pt x="826" y="104"/>
                </a:cubicBezTo>
                <a:cubicBezTo>
                  <a:pt x="838" y="103"/>
                  <a:pt x="838" y="103"/>
                  <a:pt x="838" y="103"/>
                </a:cubicBezTo>
                <a:cubicBezTo>
                  <a:pt x="850" y="102"/>
                  <a:pt x="850" y="102"/>
                  <a:pt x="850" y="102"/>
                </a:cubicBezTo>
                <a:cubicBezTo>
                  <a:pt x="856" y="103"/>
                  <a:pt x="856" y="103"/>
                  <a:pt x="856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68" y="104"/>
                  <a:pt x="868" y="104"/>
                  <a:pt x="868" y="104"/>
                </a:cubicBezTo>
                <a:cubicBezTo>
                  <a:pt x="873" y="101"/>
                  <a:pt x="873" y="101"/>
                  <a:pt x="873" y="101"/>
                </a:cubicBezTo>
                <a:cubicBezTo>
                  <a:pt x="877" y="98"/>
                  <a:pt x="877" y="98"/>
                  <a:pt x="877" y="98"/>
                </a:cubicBezTo>
                <a:cubicBezTo>
                  <a:pt x="880" y="95"/>
                  <a:pt x="880" y="95"/>
                  <a:pt x="880" y="95"/>
                </a:cubicBezTo>
                <a:cubicBezTo>
                  <a:pt x="891" y="76"/>
                  <a:pt x="891" y="76"/>
                  <a:pt x="891" y="76"/>
                </a:cubicBezTo>
                <a:cubicBezTo>
                  <a:pt x="894" y="73"/>
                  <a:pt x="894" y="73"/>
                  <a:pt x="894" y="73"/>
                </a:cubicBezTo>
                <a:cubicBezTo>
                  <a:pt x="898" y="70"/>
                  <a:pt x="898" y="70"/>
                  <a:pt x="898" y="70"/>
                </a:cubicBezTo>
                <a:cubicBezTo>
                  <a:pt x="900" y="69"/>
                  <a:pt x="900" y="69"/>
                  <a:pt x="900" y="69"/>
                </a:cubicBezTo>
                <a:cubicBezTo>
                  <a:pt x="903" y="69"/>
                  <a:pt x="903" y="69"/>
                  <a:pt x="903" y="69"/>
                </a:cubicBezTo>
                <a:cubicBezTo>
                  <a:pt x="909" y="71"/>
                  <a:pt x="909" y="71"/>
                  <a:pt x="909" y="71"/>
                </a:cubicBezTo>
                <a:cubicBezTo>
                  <a:pt x="915" y="74"/>
                  <a:pt x="915" y="74"/>
                  <a:pt x="915" y="74"/>
                </a:cubicBezTo>
                <a:cubicBezTo>
                  <a:pt x="918" y="74"/>
                  <a:pt x="918" y="74"/>
                  <a:pt x="918" y="74"/>
                </a:cubicBezTo>
                <a:cubicBezTo>
                  <a:pt x="921" y="74"/>
                  <a:pt x="921" y="74"/>
                  <a:pt x="921" y="74"/>
                </a:cubicBezTo>
                <a:cubicBezTo>
                  <a:pt x="927" y="70"/>
                  <a:pt x="927" y="70"/>
                  <a:pt x="927" y="70"/>
                </a:cubicBezTo>
                <a:cubicBezTo>
                  <a:pt x="933" y="65"/>
                  <a:pt x="933" y="65"/>
                  <a:pt x="933" y="65"/>
                </a:cubicBezTo>
                <a:cubicBezTo>
                  <a:pt x="939" y="60"/>
                  <a:pt x="939" y="60"/>
                  <a:pt x="939" y="60"/>
                </a:cubicBezTo>
                <a:cubicBezTo>
                  <a:pt x="944" y="55"/>
                  <a:pt x="944" y="55"/>
                  <a:pt x="944" y="55"/>
                </a:cubicBezTo>
                <a:cubicBezTo>
                  <a:pt x="951" y="53"/>
                  <a:pt x="951" y="53"/>
                  <a:pt x="951" y="53"/>
                </a:cubicBezTo>
                <a:cubicBezTo>
                  <a:pt x="962" y="50"/>
                  <a:pt x="962" y="50"/>
                  <a:pt x="962" y="50"/>
                </a:cubicBezTo>
                <a:cubicBezTo>
                  <a:pt x="966" y="49"/>
                  <a:pt x="966" y="49"/>
                  <a:pt x="966" y="49"/>
                </a:cubicBezTo>
                <a:cubicBezTo>
                  <a:pt x="969" y="48"/>
                  <a:pt x="969" y="48"/>
                  <a:pt x="969" y="48"/>
                </a:cubicBezTo>
                <a:cubicBezTo>
                  <a:pt x="974" y="45"/>
                  <a:pt x="974" y="45"/>
                  <a:pt x="974" y="45"/>
                </a:cubicBezTo>
                <a:cubicBezTo>
                  <a:pt x="980" y="41"/>
                  <a:pt x="980" y="41"/>
                  <a:pt x="980" y="41"/>
                </a:cubicBezTo>
                <a:cubicBezTo>
                  <a:pt x="992" y="34"/>
                  <a:pt x="992" y="34"/>
                  <a:pt x="992" y="34"/>
                </a:cubicBezTo>
                <a:cubicBezTo>
                  <a:pt x="998" y="30"/>
                  <a:pt x="998" y="30"/>
                  <a:pt x="998" y="30"/>
                </a:cubicBezTo>
                <a:cubicBezTo>
                  <a:pt x="1004" y="26"/>
                  <a:pt x="1004" y="26"/>
                  <a:pt x="1004" y="26"/>
                </a:cubicBezTo>
                <a:cubicBezTo>
                  <a:pt x="1007" y="24"/>
                  <a:pt x="1007" y="24"/>
                  <a:pt x="1007" y="24"/>
                </a:cubicBezTo>
                <a:cubicBezTo>
                  <a:pt x="1010" y="23"/>
                  <a:pt x="1010" y="23"/>
                  <a:pt x="1010" y="23"/>
                </a:cubicBezTo>
                <a:cubicBezTo>
                  <a:pt x="1013" y="23"/>
                  <a:pt x="1013" y="23"/>
                  <a:pt x="1013" y="23"/>
                </a:cubicBezTo>
                <a:cubicBezTo>
                  <a:pt x="1016" y="25"/>
                  <a:pt x="1016" y="25"/>
                  <a:pt x="1016" y="25"/>
                </a:cubicBezTo>
                <a:cubicBezTo>
                  <a:pt x="1019" y="28"/>
                  <a:pt x="1019" y="28"/>
                  <a:pt x="1019" y="28"/>
                </a:cubicBezTo>
                <a:cubicBezTo>
                  <a:pt x="1022" y="33"/>
                  <a:pt x="1022" y="33"/>
                  <a:pt x="1022" y="33"/>
                </a:cubicBezTo>
                <a:cubicBezTo>
                  <a:pt x="1024" y="39"/>
                  <a:pt x="1024" y="39"/>
                  <a:pt x="1024" y="39"/>
                </a:cubicBezTo>
                <a:cubicBezTo>
                  <a:pt x="1028" y="45"/>
                  <a:pt x="1028" y="45"/>
                  <a:pt x="1028" y="45"/>
                </a:cubicBezTo>
                <a:cubicBezTo>
                  <a:pt x="1033" y="60"/>
                  <a:pt x="1033" y="60"/>
                  <a:pt x="1033" y="60"/>
                </a:cubicBezTo>
                <a:cubicBezTo>
                  <a:pt x="1045" y="85"/>
                  <a:pt x="1045" y="85"/>
                  <a:pt x="1045" y="85"/>
                </a:cubicBezTo>
                <a:cubicBezTo>
                  <a:pt x="1051" y="99"/>
                  <a:pt x="1051" y="99"/>
                  <a:pt x="1051" y="99"/>
                </a:cubicBezTo>
                <a:cubicBezTo>
                  <a:pt x="1057" y="111"/>
                  <a:pt x="1057" y="111"/>
                  <a:pt x="1057" y="111"/>
                </a:cubicBezTo>
                <a:cubicBezTo>
                  <a:pt x="1060" y="115"/>
                  <a:pt x="1060" y="115"/>
                  <a:pt x="1060" y="115"/>
                </a:cubicBezTo>
                <a:cubicBezTo>
                  <a:pt x="1063" y="120"/>
                  <a:pt x="1063" y="120"/>
                  <a:pt x="1063" y="120"/>
                </a:cubicBezTo>
                <a:cubicBezTo>
                  <a:pt x="1066" y="122"/>
                  <a:pt x="1066" y="122"/>
                  <a:pt x="1066" y="122"/>
                </a:cubicBezTo>
                <a:cubicBezTo>
                  <a:pt x="1068" y="123"/>
                  <a:pt x="1068" y="123"/>
                  <a:pt x="1068" y="123"/>
                </a:cubicBezTo>
                <a:cubicBezTo>
                  <a:pt x="1068" y="123"/>
                  <a:pt x="1075" y="124"/>
                  <a:pt x="1075" y="124"/>
                </a:cubicBezTo>
                <a:cubicBezTo>
                  <a:pt x="1086" y="122"/>
                  <a:pt x="1086" y="122"/>
                  <a:pt x="1086" y="122"/>
                </a:cubicBezTo>
                <a:cubicBezTo>
                  <a:pt x="1098" y="121"/>
                  <a:pt x="1098" y="121"/>
                  <a:pt x="1098" y="121"/>
                </a:cubicBezTo>
                <a:cubicBezTo>
                  <a:pt x="1122" y="117"/>
                  <a:pt x="1122" y="117"/>
                  <a:pt x="1122" y="117"/>
                </a:cubicBezTo>
                <a:cubicBezTo>
                  <a:pt x="1128" y="115"/>
                  <a:pt x="1128" y="115"/>
                  <a:pt x="1128" y="115"/>
                </a:cubicBezTo>
                <a:cubicBezTo>
                  <a:pt x="1134" y="112"/>
                  <a:pt x="1134" y="112"/>
                  <a:pt x="1134" y="112"/>
                </a:cubicBezTo>
                <a:cubicBezTo>
                  <a:pt x="1140" y="109"/>
                  <a:pt x="1140" y="109"/>
                  <a:pt x="1140" y="109"/>
                </a:cubicBezTo>
                <a:cubicBezTo>
                  <a:pt x="1145" y="103"/>
                  <a:pt x="1145" y="103"/>
                  <a:pt x="1145" y="103"/>
                </a:cubicBezTo>
                <a:cubicBezTo>
                  <a:pt x="1152" y="98"/>
                  <a:pt x="1152" y="98"/>
                  <a:pt x="1152" y="98"/>
                </a:cubicBezTo>
                <a:cubicBezTo>
                  <a:pt x="1157" y="96"/>
                  <a:pt x="1157" y="96"/>
                  <a:pt x="1157" y="96"/>
                </a:cubicBezTo>
                <a:cubicBezTo>
                  <a:pt x="1158" y="96"/>
                  <a:pt x="1158" y="96"/>
                  <a:pt x="1158" y="96"/>
                </a:cubicBezTo>
                <a:cubicBezTo>
                  <a:pt x="1163" y="96"/>
                  <a:pt x="1163" y="96"/>
                  <a:pt x="1163" y="96"/>
                </a:cubicBezTo>
                <a:cubicBezTo>
                  <a:pt x="1163" y="97"/>
                  <a:pt x="1163" y="97"/>
                  <a:pt x="1163" y="97"/>
                </a:cubicBezTo>
                <a:cubicBezTo>
                  <a:pt x="1169" y="100"/>
                  <a:pt x="1169" y="100"/>
                  <a:pt x="1169" y="100"/>
                </a:cubicBezTo>
                <a:cubicBezTo>
                  <a:pt x="1175" y="103"/>
                  <a:pt x="1175" y="103"/>
                  <a:pt x="1175" y="103"/>
                </a:cubicBezTo>
                <a:cubicBezTo>
                  <a:pt x="1181" y="106"/>
                  <a:pt x="1181" y="106"/>
                  <a:pt x="1181" y="106"/>
                </a:cubicBezTo>
                <a:cubicBezTo>
                  <a:pt x="1187" y="106"/>
                  <a:pt x="1187" y="106"/>
                  <a:pt x="1187" y="106"/>
                </a:cubicBezTo>
                <a:cubicBezTo>
                  <a:pt x="1193" y="105"/>
                  <a:pt x="1193" y="105"/>
                  <a:pt x="1193" y="105"/>
                </a:cubicBezTo>
                <a:cubicBezTo>
                  <a:pt x="1205" y="103"/>
                  <a:pt x="1205" y="103"/>
                  <a:pt x="1205" y="103"/>
                </a:cubicBezTo>
                <a:cubicBezTo>
                  <a:pt x="1217" y="99"/>
                  <a:pt x="1217" y="99"/>
                  <a:pt x="1217" y="99"/>
                </a:cubicBezTo>
                <a:cubicBezTo>
                  <a:pt x="1217" y="99"/>
                  <a:pt x="1229" y="94"/>
                  <a:pt x="1229" y="94"/>
                </a:cubicBezTo>
                <a:cubicBezTo>
                  <a:pt x="1234" y="90"/>
                  <a:pt x="1234" y="90"/>
                  <a:pt x="1234" y="90"/>
                </a:cubicBezTo>
                <a:cubicBezTo>
                  <a:pt x="1240" y="86"/>
                  <a:pt x="1240" y="86"/>
                  <a:pt x="1240" y="86"/>
                </a:cubicBezTo>
                <a:cubicBezTo>
                  <a:pt x="1246" y="81"/>
                  <a:pt x="1246" y="81"/>
                  <a:pt x="1246" y="81"/>
                </a:cubicBezTo>
                <a:cubicBezTo>
                  <a:pt x="1252" y="79"/>
                  <a:pt x="1252" y="79"/>
                  <a:pt x="1252" y="79"/>
                </a:cubicBezTo>
                <a:cubicBezTo>
                  <a:pt x="1253" y="78"/>
                  <a:pt x="1253" y="78"/>
                  <a:pt x="1253" y="78"/>
                </a:cubicBezTo>
                <a:cubicBezTo>
                  <a:pt x="1258" y="78"/>
                  <a:pt x="1258" y="78"/>
                  <a:pt x="1258" y="78"/>
                </a:cubicBezTo>
                <a:cubicBezTo>
                  <a:pt x="1264" y="79"/>
                  <a:pt x="1264" y="79"/>
                  <a:pt x="1264" y="79"/>
                </a:cubicBezTo>
                <a:cubicBezTo>
                  <a:pt x="1270" y="80"/>
                  <a:pt x="1270" y="80"/>
                  <a:pt x="1270" y="80"/>
                </a:cubicBezTo>
                <a:cubicBezTo>
                  <a:pt x="1273" y="80"/>
                  <a:pt x="1273" y="80"/>
                  <a:pt x="1273" y="80"/>
                </a:cubicBezTo>
                <a:cubicBezTo>
                  <a:pt x="1275" y="78"/>
                  <a:pt x="1275" y="78"/>
                  <a:pt x="1275" y="78"/>
                </a:cubicBezTo>
                <a:cubicBezTo>
                  <a:pt x="1276" y="78"/>
                  <a:pt x="1279" y="76"/>
                  <a:pt x="1279" y="76"/>
                </a:cubicBezTo>
                <a:cubicBezTo>
                  <a:pt x="1282" y="72"/>
                  <a:pt x="1282" y="72"/>
                  <a:pt x="1282" y="72"/>
                </a:cubicBezTo>
                <a:cubicBezTo>
                  <a:pt x="1294" y="54"/>
                  <a:pt x="1294" y="54"/>
                  <a:pt x="1294" y="54"/>
                </a:cubicBezTo>
                <a:cubicBezTo>
                  <a:pt x="1296" y="51"/>
                  <a:pt x="1296" y="51"/>
                  <a:pt x="1296" y="51"/>
                </a:cubicBezTo>
                <a:cubicBezTo>
                  <a:pt x="1299" y="49"/>
                  <a:pt x="1299" y="49"/>
                  <a:pt x="1299" y="49"/>
                </a:cubicBezTo>
                <a:cubicBezTo>
                  <a:pt x="1300" y="48"/>
                  <a:pt x="1300" y="48"/>
                  <a:pt x="1300" y="48"/>
                </a:cubicBezTo>
                <a:cubicBezTo>
                  <a:pt x="1305" y="46"/>
                  <a:pt x="1305" y="46"/>
                  <a:pt x="1305" y="46"/>
                </a:cubicBezTo>
                <a:cubicBezTo>
                  <a:pt x="1306" y="46"/>
                  <a:pt x="1306" y="46"/>
                  <a:pt x="1306" y="46"/>
                </a:cubicBezTo>
                <a:cubicBezTo>
                  <a:pt x="1311" y="47"/>
                  <a:pt x="1311" y="47"/>
                  <a:pt x="1311" y="47"/>
                </a:cubicBezTo>
                <a:cubicBezTo>
                  <a:pt x="1317" y="48"/>
                  <a:pt x="1317" y="48"/>
                  <a:pt x="1317" y="48"/>
                </a:cubicBezTo>
                <a:cubicBezTo>
                  <a:pt x="1323" y="48"/>
                  <a:pt x="1323" y="48"/>
                  <a:pt x="1323" y="48"/>
                </a:cubicBezTo>
                <a:cubicBezTo>
                  <a:pt x="1335" y="46"/>
                  <a:pt x="1335" y="46"/>
                  <a:pt x="1335" y="46"/>
                </a:cubicBezTo>
                <a:cubicBezTo>
                  <a:pt x="1346" y="43"/>
                  <a:pt x="1346" y="43"/>
                  <a:pt x="1346" y="43"/>
                </a:cubicBezTo>
                <a:cubicBezTo>
                  <a:pt x="1346" y="43"/>
                  <a:pt x="1352" y="39"/>
                  <a:pt x="1352" y="39"/>
                </a:cubicBezTo>
                <a:cubicBezTo>
                  <a:pt x="1364" y="31"/>
                  <a:pt x="1364" y="31"/>
                  <a:pt x="1364" y="31"/>
                </a:cubicBezTo>
                <a:cubicBezTo>
                  <a:pt x="1364" y="31"/>
                  <a:pt x="1364" y="31"/>
                  <a:pt x="1364" y="31"/>
                </a:cubicBezTo>
                <a:cubicBezTo>
                  <a:pt x="1364" y="31"/>
                  <a:pt x="1364" y="31"/>
                  <a:pt x="1364" y="31"/>
                </a:cubicBezTo>
                <a:cubicBezTo>
                  <a:pt x="1370" y="28"/>
                  <a:pt x="1370" y="28"/>
                  <a:pt x="1370" y="28"/>
                </a:cubicBezTo>
                <a:cubicBezTo>
                  <a:pt x="1376" y="28"/>
                  <a:pt x="1376" y="28"/>
                  <a:pt x="1376" y="28"/>
                </a:cubicBezTo>
                <a:cubicBezTo>
                  <a:pt x="1388" y="31"/>
                  <a:pt x="1388" y="31"/>
                  <a:pt x="1388" y="31"/>
                </a:cubicBezTo>
                <a:cubicBezTo>
                  <a:pt x="1394" y="30"/>
                  <a:pt x="1394" y="30"/>
                  <a:pt x="1394" y="30"/>
                </a:cubicBezTo>
                <a:cubicBezTo>
                  <a:pt x="1394" y="30"/>
                  <a:pt x="1400" y="27"/>
                  <a:pt x="1400" y="27"/>
                </a:cubicBezTo>
                <a:cubicBezTo>
                  <a:pt x="1406" y="22"/>
                  <a:pt x="1406" y="22"/>
                  <a:pt x="1406" y="22"/>
                </a:cubicBezTo>
                <a:cubicBezTo>
                  <a:pt x="1412" y="17"/>
                  <a:pt x="1412" y="17"/>
                  <a:pt x="1412" y="17"/>
                </a:cubicBezTo>
                <a:cubicBezTo>
                  <a:pt x="1418" y="13"/>
                  <a:pt x="1418" y="13"/>
                  <a:pt x="1418" y="13"/>
                </a:cubicBezTo>
                <a:cubicBezTo>
                  <a:pt x="1429" y="6"/>
                  <a:pt x="1429" y="6"/>
                  <a:pt x="1429" y="6"/>
                </a:cubicBezTo>
                <a:cubicBezTo>
                  <a:pt x="1443" y="0"/>
                  <a:pt x="1443" y="0"/>
                  <a:pt x="1443" y="0"/>
                </a:cubicBezTo>
              </a:path>
            </a:pathLst>
          </a:custGeom>
          <a:noFill/>
          <a:ln w="15875" cap="rnd">
            <a:solidFill>
              <a:srgbClr val="EE78AB"/>
            </a:solidFill>
            <a:prstDash val="solid"/>
            <a:round/>
            <a:headEnd/>
            <a:tailEnd/>
          </a:ln>
          <a:effectLst>
            <a:outerShdw blurRad="25400" dist="12700" dir="2700000" algn="tl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>
              <a:defRPr/>
            </a:pPr>
            <a:endParaRPr lang="ja-JP" alt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25" name="Freeform 101"/>
          <p:cNvSpPr>
            <a:spLocks/>
          </p:cNvSpPr>
          <p:nvPr/>
        </p:nvSpPr>
        <p:spPr bwMode="auto">
          <a:xfrm>
            <a:off x="1087180" y="3261647"/>
            <a:ext cx="6733342" cy="960963"/>
          </a:xfrm>
          <a:custGeom>
            <a:avLst/>
            <a:gdLst>
              <a:gd name="T0" fmla="*/ 3310 w 3409"/>
              <a:gd name="T1" fmla="*/ 518 h 532"/>
              <a:gd name="T2" fmla="*/ 3194 w 3409"/>
              <a:gd name="T3" fmla="*/ 496 h 532"/>
              <a:gd name="T4" fmla="*/ 3081 w 3409"/>
              <a:gd name="T5" fmla="*/ 470 h 532"/>
              <a:gd name="T6" fmla="*/ 3010 w 3409"/>
              <a:gd name="T7" fmla="*/ 485 h 532"/>
              <a:gd name="T8" fmla="*/ 2932 w 3409"/>
              <a:gd name="T9" fmla="*/ 473 h 532"/>
              <a:gd name="T10" fmla="*/ 2854 w 3409"/>
              <a:gd name="T11" fmla="*/ 473 h 532"/>
              <a:gd name="T12" fmla="*/ 2776 w 3409"/>
              <a:gd name="T13" fmla="*/ 459 h 532"/>
              <a:gd name="T14" fmla="*/ 2705 w 3409"/>
              <a:gd name="T15" fmla="*/ 435 h 532"/>
              <a:gd name="T16" fmla="*/ 2625 w 3409"/>
              <a:gd name="T17" fmla="*/ 433 h 532"/>
              <a:gd name="T18" fmla="*/ 2549 w 3409"/>
              <a:gd name="T19" fmla="*/ 407 h 532"/>
              <a:gd name="T20" fmla="*/ 2497 w 3409"/>
              <a:gd name="T21" fmla="*/ 416 h 532"/>
              <a:gd name="T22" fmla="*/ 2469 w 3409"/>
              <a:gd name="T23" fmla="*/ 489 h 532"/>
              <a:gd name="T24" fmla="*/ 2415 w 3409"/>
              <a:gd name="T25" fmla="*/ 529 h 532"/>
              <a:gd name="T26" fmla="*/ 2334 w 3409"/>
              <a:gd name="T27" fmla="*/ 529 h 532"/>
              <a:gd name="T28" fmla="*/ 2256 w 3409"/>
              <a:gd name="T29" fmla="*/ 513 h 532"/>
              <a:gd name="T30" fmla="*/ 2178 w 3409"/>
              <a:gd name="T31" fmla="*/ 511 h 532"/>
              <a:gd name="T32" fmla="*/ 2115 w 3409"/>
              <a:gd name="T33" fmla="*/ 466 h 532"/>
              <a:gd name="T34" fmla="*/ 2044 w 3409"/>
              <a:gd name="T35" fmla="*/ 480 h 532"/>
              <a:gd name="T36" fmla="*/ 1978 w 3409"/>
              <a:gd name="T37" fmla="*/ 437 h 532"/>
              <a:gd name="T38" fmla="*/ 1911 w 3409"/>
              <a:gd name="T39" fmla="*/ 392 h 532"/>
              <a:gd name="T40" fmla="*/ 1843 w 3409"/>
              <a:gd name="T41" fmla="*/ 355 h 532"/>
              <a:gd name="T42" fmla="*/ 1772 w 3409"/>
              <a:gd name="T43" fmla="*/ 324 h 532"/>
              <a:gd name="T44" fmla="*/ 1715 w 3409"/>
              <a:gd name="T45" fmla="*/ 267 h 532"/>
              <a:gd name="T46" fmla="*/ 1644 w 3409"/>
              <a:gd name="T47" fmla="*/ 246 h 532"/>
              <a:gd name="T48" fmla="*/ 1583 w 3409"/>
              <a:gd name="T49" fmla="*/ 215 h 532"/>
              <a:gd name="T50" fmla="*/ 1515 w 3409"/>
              <a:gd name="T51" fmla="*/ 175 h 532"/>
              <a:gd name="T52" fmla="*/ 1444 w 3409"/>
              <a:gd name="T53" fmla="*/ 140 h 532"/>
              <a:gd name="T54" fmla="*/ 1373 w 3409"/>
              <a:gd name="T55" fmla="*/ 109 h 532"/>
              <a:gd name="T56" fmla="*/ 1304 w 3409"/>
              <a:gd name="T57" fmla="*/ 69 h 532"/>
              <a:gd name="T58" fmla="*/ 1226 w 3409"/>
              <a:gd name="T59" fmla="*/ 59 h 532"/>
              <a:gd name="T60" fmla="*/ 1153 w 3409"/>
              <a:gd name="T61" fmla="*/ 29 h 532"/>
              <a:gd name="T62" fmla="*/ 1085 w 3409"/>
              <a:gd name="T63" fmla="*/ 5 h 532"/>
              <a:gd name="T64" fmla="*/ 1004 w 3409"/>
              <a:gd name="T65" fmla="*/ 15 h 532"/>
              <a:gd name="T66" fmla="*/ 924 w 3409"/>
              <a:gd name="T67" fmla="*/ 15 h 532"/>
              <a:gd name="T68" fmla="*/ 846 w 3409"/>
              <a:gd name="T69" fmla="*/ 3 h 532"/>
              <a:gd name="T70" fmla="*/ 773 w 3409"/>
              <a:gd name="T71" fmla="*/ 29 h 532"/>
              <a:gd name="T72" fmla="*/ 695 w 3409"/>
              <a:gd name="T73" fmla="*/ 33 h 532"/>
              <a:gd name="T74" fmla="*/ 619 w 3409"/>
              <a:gd name="T75" fmla="*/ 62 h 532"/>
              <a:gd name="T76" fmla="*/ 553 w 3409"/>
              <a:gd name="T77" fmla="*/ 104 h 532"/>
              <a:gd name="T78" fmla="*/ 489 w 3409"/>
              <a:gd name="T79" fmla="*/ 152 h 532"/>
              <a:gd name="T80" fmla="*/ 418 w 3409"/>
              <a:gd name="T81" fmla="*/ 170 h 532"/>
              <a:gd name="T82" fmla="*/ 343 w 3409"/>
              <a:gd name="T83" fmla="*/ 175 h 532"/>
              <a:gd name="T84" fmla="*/ 295 w 3409"/>
              <a:gd name="T85" fmla="*/ 237 h 532"/>
              <a:gd name="T86" fmla="*/ 232 w 3409"/>
              <a:gd name="T87" fmla="*/ 281 h 532"/>
              <a:gd name="T88" fmla="*/ 156 w 3409"/>
              <a:gd name="T89" fmla="*/ 286 h 532"/>
              <a:gd name="T90" fmla="*/ 85 w 3409"/>
              <a:gd name="T91" fmla="*/ 322 h 532"/>
              <a:gd name="T92" fmla="*/ 7 w 3409"/>
              <a:gd name="T93" fmla="*/ 322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9" h="532">
                <a:moveTo>
                  <a:pt x="3409" y="520"/>
                </a:moveTo>
                <a:lnTo>
                  <a:pt x="3362" y="518"/>
                </a:lnTo>
                <a:lnTo>
                  <a:pt x="3310" y="518"/>
                </a:lnTo>
                <a:lnTo>
                  <a:pt x="3284" y="515"/>
                </a:lnTo>
                <a:lnTo>
                  <a:pt x="3234" y="496"/>
                </a:lnTo>
                <a:lnTo>
                  <a:pt x="3194" y="496"/>
                </a:lnTo>
                <a:lnTo>
                  <a:pt x="3154" y="494"/>
                </a:lnTo>
                <a:lnTo>
                  <a:pt x="3128" y="492"/>
                </a:lnTo>
                <a:lnTo>
                  <a:pt x="3081" y="470"/>
                </a:lnTo>
                <a:lnTo>
                  <a:pt x="3062" y="466"/>
                </a:lnTo>
                <a:lnTo>
                  <a:pt x="3029" y="477"/>
                </a:lnTo>
                <a:lnTo>
                  <a:pt x="3010" y="485"/>
                </a:lnTo>
                <a:lnTo>
                  <a:pt x="2984" y="477"/>
                </a:lnTo>
                <a:lnTo>
                  <a:pt x="2958" y="473"/>
                </a:lnTo>
                <a:lnTo>
                  <a:pt x="2932" y="473"/>
                </a:lnTo>
                <a:lnTo>
                  <a:pt x="2906" y="477"/>
                </a:lnTo>
                <a:lnTo>
                  <a:pt x="2880" y="475"/>
                </a:lnTo>
                <a:lnTo>
                  <a:pt x="2854" y="473"/>
                </a:lnTo>
                <a:lnTo>
                  <a:pt x="2828" y="468"/>
                </a:lnTo>
                <a:lnTo>
                  <a:pt x="2802" y="466"/>
                </a:lnTo>
                <a:lnTo>
                  <a:pt x="2776" y="459"/>
                </a:lnTo>
                <a:lnTo>
                  <a:pt x="2755" y="444"/>
                </a:lnTo>
                <a:lnTo>
                  <a:pt x="2731" y="433"/>
                </a:lnTo>
                <a:lnTo>
                  <a:pt x="2705" y="435"/>
                </a:lnTo>
                <a:lnTo>
                  <a:pt x="2679" y="437"/>
                </a:lnTo>
                <a:lnTo>
                  <a:pt x="2653" y="435"/>
                </a:lnTo>
                <a:lnTo>
                  <a:pt x="2625" y="433"/>
                </a:lnTo>
                <a:lnTo>
                  <a:pt x="2599" y="426"/>
                </a:lnTo>
                <a:lnTo>
                  <a:pt x="2575" y="421"/>
                </a:lnTo>
                <a:lnTo>
                  <a:pt x="2549" y="407"/>
                </a:lnTo>
                <a:lnTo>
                  <a:pt x="2528" y="395"/>
                </a:lnTo>
                <a:lnTo>
                  <a:pt x="2507" y="390"/>
                </a:lnTo>
                <a:lnTo>
                  <a:pt x="2497" y="416"/>
                </a:lnTo>
                <a:lnTo>
                  <a:pt x="2488" y="440"/>
                </a:lnTo>
                <a:lnTo>
                  <a:pt x="2478" y="466"/>
                </a:lnTo>
                <a:lnTo>
                  <a:pt x="2469" y="489"/>
                </a:lnTo>
                <a:lnTo>
                  <a:pt x="2460" y="515"/>
                </a:lnTo>
                <a:lnTo>
                  <a:pt x="2441" y="527"/>
                </a:lnTo>
                <a:lnTo>
                  <a:pt x="2415" y="529"/>
                </a:lnTo>
                <a:lnTo>
                  <a:pt x="2386" y="532"/>
                </a:lnTo>
                <a:lnTo>
                  <a:pt x="2360" y="532"/>
                </a:lnTo>
                <a:lnTo>
                  <a:pt x="2334" y="529"/>
                </a:lnTo>
                <a:lnTo>
                  <a:pt x="2308" y="527"/>
                </a:lnTo>
                <a:lnTo>
                  <a:pt x="2282" y="525"/>
                </a:lnTo>
                <a:lnTo>
                  <a:pt x="2256" y="513"/>
                </a:lnTo>
                <a:lnTo>
                  <a:pt x="2233" y="503"/>
                </a:lnTo>
                <a:lnTo>
                  <a:pt x="2204" y="508"/>
                </a:lnTo>
                <a:lnTo>
                  <a:pt x="2178" y="511"/>
                </a:lnTo>
                <a:lnTo>
                  <a:pt x="2157" y="494"/>
                </a:lnTo>
                <a:lnTo>
                  <a:pt x="2136" y="480"/>
                </a:lnTo>
                <a:lnTo>
                  <a:pt x="2115" y="466"/>
                </a:lnTo>
                <a:lnTo>
                  <a:pt x="2091" y="477"/>
                </a:lnTo>
                <a:lnTo>
                  <a:pt x="2067" y="489"/>
                </a:lnTo>
                <a:lnTo>
                  <a:pt x="2044" y="480"/>
                </a:lnTo>
                <a:lnTo>
                  <a:pt x="2022" y="468"/>
                </a:lnTo>
                <a:lnTo>
                  <a:pt x="1999" y="454"/>
                </a:lnTo>
                <a:lnTo>
                  <a:pt x="1978" y="437"/>
                </a:lnTo>
                <a:lnTo>
                  <a:pt x="1956" y="421"/>
                </a:lnTo>
                <a:lnTo>
                  <a:pt x="1935" y="407"/>
                </a:lnTo>
                <a:lnTo>
                  <a:pt x="1911" y="392"/>
                </a:lnTo>
                <a:lnTo>
                  <a:pt x="1890" y="381"/>
                </a:lnTo>
                <a:lnTo>
                  <a:pt x="1867" y="366"/>
                </a:lnTo>
                <a:lnTo>
                  <a:pt x="1843" y="355"/>
                </a:lnTo>
                <a:lnTo>
                  <a:pt x="1817" y="348"/>
                </a:lnTo>
                <a:lnTo>
                  <a:pt x="1791" y="340"/>
                </a:lnTo>
                <a:lnTo>
                  <a:pt x="1772" y="324"/>
                </a:lnTo>
                <a:lnTo>
                  <a:pt x="1753" y="303"/>
                </a:lnTo>
                <a:lnTo>
                  <a:pt x="1737" y="284"/>
                </a:lnTo>
                <a:lnTo>
                  <a:pt x="1715" y="267"/>
                </a:lnTo>
                <a:lnTo>
                  <a:pt x="1694" y="253"/>
                </a:lnTo>
                <a:lnTo>
                  <a:pt x="1670" y="239"/>
                </a:lnTo>
                <a:lnTo>
                  <a:pt x="1644" y="246"/>
                </a:lnTo>
                <a:lnTo>
                  <a:pt x="1621" y="253"/>
                </a:lnTo>
                <a:lnTo>
                  <a:pt x="1602" y="234"/>
                </a:lnTo>
                <a:lnTo>
                  <a:pt x="1583" y="215"/>
                </a:lnTo>
                <a:lnTo>
                  <a:pt x="1564" y="196"/>
                </a:lnTo>
                <a:lnTo>
                  <a:pt x="1541" y="185"/>
                </a:lnTo>
                <a:lnTo>
                  <a:pt x="1515" y="175"/>
                </a:lnTo>
                <a:lnTo>
                  <a:pt x="1491" y="163"/>
                </a:lnTo>
                <a:lnTo>
                  <a:pt x="1467" y="152"/>
                </a:lnTo>
                <a:lnTo>
                  <a:pt x="1444" y="140"/>
                </a:lnTo>
                <a:lnTo>
                  <a:pt x="1418" y="133"/>
                </a:lnTo>
                <a:lnTo>
                  <a:pt x="1394" y="126"/>
                </a:lnTo>
                <a:lnTo>
                  <a:pt x="1373" y="109"/>
                </a:lnTo>
                <a:lnTo>
                  <a:pt x="1352" y="92"/>
                </a:lnTo>
                <a:lnTo>
                  <a:pt x="1330" y="78"/>
                </a:lnTo>
                <a:lnTo>
                  <a:pt x="1304" y="69"/>
                </a:lnTo>
                <a:lnTo>
                  <a:pt x="1281" y="59"/>
                </a:lnTo>
                <a:lnTo>
                  <a:pt x="1252" y="59"/>
                </a:lnTo>
                <a:lnTo>
                  <a:pt x="1226" y="59"/>
                </a:lnTo>
                <a:lnTo>
                  <a:pt x="1200" y="52"/>
                </a:lnTo>
                <a:lnTo>
                  <a:pt x="1177" y="43"/>
                </a:lnTo>
                <a:lnTo>
                  <a:pt x="1153" y="29"/>
                </a:lnTo>
                <a:lnTo>
                  <a:pt x="1132" y="12"/>
                </a:lnTo>
                <a:lnTo>
                  <a:pt x="1111" y="0"/>
                </a:lnTo>
                <a:lnTo>
                  <a:pt x="1085" y="5"/>
                </a:lnTo>
                <a:lnTo>
                  <a:pt x="1056" y="7"/>
                </a:lnTo>
                <a:lnTo>
                  <a:pt x="1030" y="10"/>
                </a:lnTo>
                <a:lnTo>
                  <a:pt x="1004" y="15"/>
                </a:lnTo>
                <a:lnTo>
                  <a:pt x="978" y="15"/>
                </a:lnTo>
                <a:lnTo>
                  <a:pt x="952" y="15"/>
                </a:lnTo>
                <a:lnTo>
                  <a:pt x="924" y="15"/>
                </a:lnTo>
                <a:lnTo>
                  <a:pt x="898" y="15"/>
                </a:lnTo>
                <a:lnTo>
                  <a:pt x="872" y="10"/>
                </a:lnTo>
                <a:lnTo>
                  <a:pt x="846" y="3"/>
                </a:lnTo>
                <a:lnTo>
                  <a:pt x="822" y="7"/>
                </a:lnTo>
                <a:lnTo>
                  <a:pt x="799" y="17"/>
                </a:lnTo>
                <a:lnTo>
                  <a:pt x="773" y="29"/>
                </a:lnTo>
                <a:lnTo>
                  <a:pt x="747" y="26"/>
                </a:lnTo>
                <a:lnTo>
                  <a:pt x="721" y="29"/>
                </a:lnTo>
                <a:lnTo>
                  <a:pt x="695" y="33"/>
                </a:lnTo>
                <a:lnTo>
                  <a:pt x="669" y="38"/>
                </a:lnTo>
                <a:lnTo>
                  <a:pt x="643" y="50"/>
                </a:lnTo>
                <a:lnTo>
                  <a:pt x="619" y="62"/>
                </a:lnTo>
                <a:lnTo>
                  <a:pt x="598" y="76"/>
                </a:lnTo>
                <a:lnTo>
                  <a:pt x="574" y="90"/>
                </a:lnTo>
                <a:lnTo>
                  <a:pt x="553" y="104"/>
                </a:lnTo>
                <a:lnTo>
                  <a:pt x="532" y="121"/>
                </a:lnTo>
                <a:lnTo>
                  <a:pt x="510" y="137"/>
                </a:lnTo>
                <a:lnTo>
                  <a:pt x="489" y="152"/>
                </a:lnTo>
                <a:lnTo>
                  <a:pt x="466" y="166"/>
                </a:lnTo>
                <a:lnTo>
                  <a:pt x="444" y="180"/>
                </a:lnTo>
                <a:lnTo>
                  <a:pt x="418" y="170"/>
                </a:lnTo>
                <a:lnTo>
                  <a:pt x="395" y="163"/>
                </a:lnTo>
                <a:lnTo>
                  <a:pt x="369" y="166"/>
                </a:lnTo>
                <a:lnTo>
                  <a:pt x="343" y="175"/>
                </a:lnTo>
                <a:lnTo>
                  <a:pt x="324" y="192"/>
                </a:lnTo>
                <a:lnTo>
                  <a:pt x="310" y="213"/>
                </a:lnTo>
                <a:lnTo>
                  <a:pt x="295" y="237"/>
                </a:lnTo>
                <a:lnTo>
                  <a:pt x="279" y="258"/>
                </a:lnTo>
                <a:lnTo>
                  <a:pt x="255" y="270"/>
                </a:lnTo>
                <a:lnTo>
                  <a:pt x="232" y="281"/>
                </a:lnTo>
                <a:lnTo>
                  <a:pt x="208" y="284"/>
                </a:lnTo>
                <a:lnTo>
                  <a:pt x="180" y="281"/>
                </a:lnTo>
                <a:lnTo>
                  <a:pt x="156" y="286"/>
                </a:lnTo>
                <a:lnTo>
                  <a:pt x="132" y="298"/>
                </a:lnTo>
                <a:lnTo>
                  <a:pt x="109" y="310"/>
                </a:lnTo>
                <a:lnTo>
                  <a:pt x="85" y="322"/>
                </a:lnTo>
                <a:lnTo>
                  <a:pt x="59" y="331"/>
                </a:lnTo>
                <a:lnTo>
                  <a:pt x="33" y="329"/>
                </a:lnTo>
                <a:lnTo>
                  <a:pt x="7" y="322"/>
                </a:lnTo>
                <a:lnTo>
                  <a:pt x="0" y="324"/>
                </a:lnTo>
              </a:path>
            </a:pathLst>
          </a:custGeom>
          <a:noFill/>
          <a:ln w="15875" cap="rnd">
            <a:solidFill>
              <a:srgbClr val="F29000"/>
            </a:solidFill>
            <a:prstDash val="solid"/>
            <a:round/>
            <a:headEnd/>
            <a:tailEnd/>
          </a:ln>
          <a:effectLst>
            <a:outerShdw blurRad="25400" dist="12700" dir="2700000" algn="tl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>
              <a:defRPr/>
            </a:pPr>
            <a:endParaRPr lang="ja-JP" alt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25" name="Rectangle 292"/>
          <p:cNvSpPr>
            <a:spLocks noChangeArrowheads="1"/>
          </p:cNvSpPr>
          <p:nvPr/>
        </p:nvSpPr>
        <p:spPr bwMode="auto">
          <a:xfrm>
            <a:off x="7534275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20</a:t>
            </a:r>
            <a:r>
              <a:rPr lang="en-US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10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26" name="Rectangle 279"/>
          <p:cNvSpPr>
            <a:spLocks noChangeArrowheads="1"/>
          </p:cNvSpPr>
          <p:nvPr/>
        </p:nvSpPr>
        <p:spPr bwMode="auto">
          <a:xfrm>
            <a:off x="752475" y="1712913"/>
            <a:ext cx="2397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ja-JP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300</a:t>
            </a:r>
          </a:p>
        </p:txBody>
      </p:sp>
      <p:sp>
        <p:nvSpPr>
          <p:cNvPr id="68627" name="Rectangle 274"/>
          <p:cNvSpPr>
            <a:spLocks noChangeArrowheads="1"/>
          </p:cNvSpPr>
          <p:nvPr/>
        </p:nvSpPr>
        <p:spPr bwMode="auto">
          <a:xfrm>
            <a:off x="831850" y="4706938"/>
            <a:ext cx="1603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ja-JP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50</a:t>
            </a:r>
          </a:p>
        </p:txBody>
      </p:sp>
      <p:sp>
        <p:nvSpPr>
          <p:cNvPr id="68628" name="Rectangle 275"/>
          <p:cNvSpPr>
            <a:spLocks noChangeArrowheads="1"/>
          </p:cNvSpPr>
          <p:nvPr/>
        </p:nvSpPr>
        <p:spPr bwMode="auto">
          <a:xfrm>
            <a:off x="752475" y="4100513"/>
            <a:ext cx="2397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ja-JP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100</a:t>
            </a:r>
          </a:p>
        </p:txBody>
      </p:sp>
      <p:sp>
        <p:nvSpPr>
          <p:cNvPr id="68629" name="Rectangle 276"/>
          <p:cNvSpPr>
            <a:spLocks noChangeArrowheads="1"/>
          </p:cNvSpPr>
          <p:nvPr/>
        </p:nvSpPr>
        <p:spPr bwMode="auto">
          <a:xfrm>
            <a:off x="752475" y="3497263"/>
            <a:ext cx="2397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ja-JP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150</a:t>
            </a:r>
          </a:p>
        </p:txBody>
      </p:sp>
      <p:sp>
        <p:nvSpPr>
          <p:cNvPr id="68630" name="Rectangle 277"/>
          <p:cNvSpPr>
            <a:spLocks noChangeArrowheads="1"/>
          </p:cNvSpPr>
          <p:nvPr/>
        </p:nvSpPr>
        <p:spPr bwMode="auto">
          <a:xfrm>
            <a:off x="752475" y="2900363"/>
            <a:ext cx="2397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ja-JP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200</a:t>
            </a:r>
          </a:p>
        </p:txBody>
      </p:sp>
      <p:sp>
        <p:nvSpPr>
          <p:cNvPr id="68631" name="Rectangle 278"/>
          <p:cNvSpPr>
            <a:spLocks noChangeArrowheads="1"/>
          </p:cNvSpPr>
          <p:nvPr/>
        </p:nvSpPr>
        <p:spPr bwMode="auto">
          <a:xfrm>
            <a:off x="752475" y="2301875"/>
            <a:ext cx="23971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ja-JP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250</a:t>
            </a:r>
          </a:p>
        </p:txBody>
      </p:sp>
      <p:sp>
        <p:nvSpPr>
          <p:cNvPr id="68632" name="Rectangle 280"/>
          <p:cNvSpPr>
            <a:spLocks noChangeArrowheads="1"/>
          </p:cNvSpPr>
          <p:nvPr/>
        </p:nvSpPr>
        <p:spPr bwMode="auto">
          <a:xfrm>
            <a:off x="912813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1950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33" name="Rectangle 281"/>
          <p:cNvSpPr>
            <a:spLocks noChangeArrowheads="1"/>
          </p:cNvSpPr>
          <p:nvPr/>
        </p:nvSpPr>
        <p:spPr bwMode="auto">
          <a:xfrm>
            <a:off x="1463675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1955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34" name="Rectangle 282"/>
          <p:cNvSpPr>
            <a:spLocks noChangeArrowheads="1"/>
          </p:cNvSpPr>
          <p:nvPr/>
        </p:nvSpPr>
        <p:spPr bwMode="auto">
          <a:xfrm>
            <a:off x="2016125" y="5443538"/>
            <a:ext cx="3492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1960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35" name="Rectangle 283"/>
          <p:cNvSpPr>
            <a:spLocks noChangeArrowheads="1"/>
          </p:cNvSpPr>
          <p:nvPr/>
        </p:nvSpPr>
        <p:spPr bwMode="auto">
          <a:xfrm>
            <a:off x="2566988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1965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36" name="Rectangle 284"/>
          <p:cNvSpPr>
            <a:spLocks noChangeArrowheads="1"/>
          </p:cNvSpPr>
          <p:nvPr/>
        </p:nvSpPr>
        <p:spPr bwMode="auto">
          <a:xfrm>
            <a:off x="3117850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1970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37" name="Rectangle 285"/>
          <p:cNvSpPr>
            <a:spLocks noChangeArrowheads="1"/>
          </p:cNvSpPr>
          <p:nvPr/>
        </p:nvSpPr>
        <p:spPr bwMode="auto">
          <a:xfrm>
            <a:off x="3670300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1975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38" name="Rectangle 286"/>
          <p:cNvSpPr>
            <a:spLocks noChangeArrowheads="1"/>
          </p:cNvSpPr>
          <p:nvPr/>
        </p:nvSpPr>
        <p:spPr bwMode="auto">
          <a:xfrm>
            <a:off x="4222750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1980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39" name="Rectangle 287"/>
          <p:cNvSpPr>
            <a:spLocks noChangeArrowheads="1"/>
          </p:cNvSpPr>
          <p:nvPr/>
        </p:nvSpPr>
        <p:spPr bwMode="auto">
          <a:xfrm>
            <a:off x="4773613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1985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40" name="Rectangle 288"/>
          <p:cNvSpPr>
            <a:spLocks noChangeArrowheads="1"/>
          </p:cNvSpPr>
          <p:nvPr/>
        </p:nvSpPr>
        <p:spPr bwMode="auto">
          <a:xfrm>
            <a:off x="5326063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1990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41" name="Rectangle 289"/>
          <p:cNvSpPr>
            <a:spLocks noChangeArrowheads="1"/>
          </p:cNvSpPr>
          <p:nvPr/>
        </p:nvSpPr>
        <p:spPr bwMode="auto">
          <a:xfrm>
            <a:off x="5878513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1995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42" name="Rectangle 290"/>
          <p:cNvSpPr>
            <a:spLocks noChangeArrowheads="1"/>
          </p:cNvSpPr>
          <p:nvPr/>
        </p:nvSpPr>
        <p:spPr bwMode="auto">
          <a:xfrm>
            <a:off x="6429375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2000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43" name="Rectangle 291"/>
          <p:cNvSpPr>
            <a:spLocks noChangeArrowheads="1"/>
          </p:cNvSpPr>
          <p:nvPr/>
        </p:nvSpPr>
        <p:spPr bwMode="auto">
          <a:xfrm>
            <a:off x="6981825" y="5443538"/>
            <a:ext cx="352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ja-JP" altLang="ja-JP" sz="11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2005</a:t>
            </a:r>
            <a:endParaRPr lang="ja-JP" altLang="ja-JP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44" name="Text Box 2"/>
          <p:cNvSpPr txBox="1">
            <a:spLocks noChangeArrowheads="1"/>
          </p:cNvSpPr>
          <p:nvPr/>
        </p:nvSpPr>
        <p:spPr bwMode="auto">
          <a:xfrm>
            <a:off x="6221413" y="1790700"/>
            <a:ext cx="90963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悪性新生物</a:t>
            </a:r>
          </a:p>
          <a:p>
            <a:pPr algn="ctr" eaLnBrk="1" hangingPunct="1"/>
            <a:r>
              <a:rPr lang="ja-JP" altLang="en-US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357,185</a:t>
            </a:r>
            <a:r>
              <a:rPr lang="ja-JP" altLang="en-US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人）</a:t>
            </a:r>
            <a:endParaRPr lang="ja-JP" altLang="en-US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45" name="Text Box 3"/>
          <p:cNvSpPr txBox="1">
            <a:spLocks noChangeArrowheads="1"/>
          </p:cNvSpPr>
          <p:nvPr/>
        </p:nvSpPr>
        <p:spPr bwMode="auto">
          <a:xfrm>
            <a:off x="4311650" y="4230688"/>
            <a:ext cx="909638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脳血管疾患</a:t>
            </a:r>
          </a:p>
          <a:p>
            <a:pPr algn="ctr" eaLnBrk="1" hangingPunct="1"/>
            <a:r>
              <a:rPr lang="ja-JP" altLang="en-US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123,784</a:t>
            </a:r>
            <a:r>
              <a:rPr lang="ja-JP" altLang="en-US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人）</a:t>
            </a:r>
            <a:endParaRPr lang="ja-JP" altLang="en-US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46" name="Text Box 4"/>
          <p:cNvSpPr txBox="1">
            <a:spLocks noChangeArrowheads="1"/>
          </p:cNvSpPr>
          <p:nvPr/>
        </p:nvSpPr>
        <p:spPr bwMode="auto">
          <a:xfrm>
            <a:off x="6684963" y="3108325"/>
            <a:ext cx="90963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4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心疾患</a:t>
            </a:r>
          </a:p>
          <a:p>
            <a:pPr algn="ctr" eaLnBrk="1" hangingPunct="1"/>
            <a:r>
              <a:rPr lang="ja-JP" altLang="en-US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194,761</a:t>
            </a:r>
            <a:r>
              <a:rPr lang="ja-JP" altLang="en-US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人）</a:t>
            </a:r>
            <a:endParaRPr lang="ja-JP" altLang="en-US" sz="1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647" name="正方形/長方形 3"/>
          <p:cNvSpPr>
            <a:spLocks noChangeArrowheads="1"/>
          </p:cNvSpPr>
          <p:nvPr/>
        </p:nvSpPr>
        <p:spPr bwMode="auto">
          <a:xfrm>
            <a:off x="219075" y="2508250"/>
            <a:ext cx="3333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36000" tIns="36000" rIns="36000" bIns="36000" anchor="ctr">
            <a:spAutoFit/>
          </a:bodyPr>
          <a:lstStyle/>
          <a:p>
            <a:pPr fontAlgn="ctr">
              <a:lnSpc>
                <a:spcPct val="90000"/>
              </a:lnSpc>
            </a:pPr>
            <a:r>
              <a:rPr lang="ja-JP" altLang="en-US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死亡率（人口</a:t>
            </a:r>
            <a:r>
              <a:rPr lang="en-US" altLang="ja-JP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10</a:t>
            </a:r>
            <a:r>
              <a:rPr lang="ja-JP" altLang="en-US" sz="18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万対）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031875" y="4772025"/>
            <a:ext cx="6840538" cy="1588"/>
          </a:xfrm>
          <a:prstGeom prst="line">
            <a:avLst/>
          </a:prstGeom>
          <a:noFill/>
          <a:ln w="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1031875" y="4171950"/>
            <a:ext cx="6840538" cy="1588"/>
          </a:xfrm>
          <a:prstGeom prst="line">
            <a:avLst/>
          </a:prstGeom>
          <a:noFill/>
          <a:ln w="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1031875" y="3571875"/>
            <a:ext cx="6840538" cy="1588"/>
          </a:xfrm>
          <a:prstGeom prst="line">
            <a:avLst/>
          </a:prstGeom>
          <a:noFill/>
          <a:ln w="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1031875" y="2973388"/>
            <a:ext cx="6840538" cy="1587"/>
          </a:xfrm>
          <a:prstGeom prst="line">
            <a:avLst/>
          </a:prstGeom>
          <a:noFill/>
          <a:ln w="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1031875" y="2373313"/>
            <a:ext cx="6840538" cy="1587"/>
          </a:xfrm>
          <a:prstGeom prst="line">
            <a:avLst/>
          </a:prstGeom>
          <a:noFill/>
          <a:ln w="0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0" name="フリーフォーム 29"/>
          <p:cNvSpPr/>
          <p:nvPr/>
        </p:nvSpPr>
        <p:spPr>
          <a:xfrm>
            <a:off x="7431088" y="3228975"/>
            <a:ext cx="309562" cy="314325"/>
          </a:xfrm>
          <a:custGeom>
            <a:avLst/>
            <a:gdLst>
              <a:gd name="connsiteX0" fmla="*/ 0 w 309563"/>
              <a:gd name="connsiteY0" fmla="*/ 0 h 314325"/>
              <a:gd name="connsiteX1" fmla="*/ 161925 w 309563"/>
              <a:gd name="connsiteY1" fmla="*/ 0 h 314325"/>
              <a:gd name="connsiteX2" fmla="*/ 309563 w 309563"/>
              <a:gd name="connsiteY2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563" h="314325">
                <a:moveTo>
                  <a:pt x="0" y="0"/>
                </a:moveTo>
                <a:lnTo>
                  <a:pt x="161925" y="0"/>
                </a:lnTo>
                <a:lnTo>
                  <a:pt x="309563" y="314325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68654" name="Rectangle 242"/>
          <p:cNvSpPr>
            <a:spLocks noChangeArrowheads="1"/>
          </p:cNvSpPr>
          <p:nvPr/>
        </p:nvSpPr>
        <p:spPr bwMode="auto">
          <a:xfrm>
            <a:off x="912813" y="5240338"/>
            <a:ext cx="793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ja-JP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0</a:t>
            </a:r>
          </a:p>
        </p:txBody>
      </p:sp>
      <p:sp>
        <p:nvSpPr>
          <p:cNvPr id="68655" name="Line 35"/>
          <p:cNvSpPr>
            <a:spLocks noChangeShapeType="1"/>
          </p:cNvSpPr>
          <p:nvPr/>
        </p:nvSpPr>
        <p:spPr bwMode="auto">
          <a:xfrm>
            <a:off x="782002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56" name="Line 36"/>
          <p:cNvSpPr>
            <a:spLocks noChangeShapeType="1"/>
          </p:cNvSpPr>
          <p:nvPr/>
        </p:nvSpPr>
        <p:spPr bwMode="auto">
          <a:xfrm>
            <a:off x="119697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57" name="Line 37"/>
          <p:cNvSpPr>
            <a:spLocks noChangeShapeType="1"/>
          </p:cNvSpPr>
          <p:nvPr/>
        </p:nvSpPr>
        <p:spPr bwMode="auto">
          <a:xfrm>
            <a:off x="1087438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58" name="Line 38"/>
          <p:cNvSpPr>
            <a:spLocks noChangeShapeType="1"/>
          </p:cNvSpPr>
          <p:nvPr/>
        </p:nvSpPr>
        <p:spPr bwMode="auto">
          <a:xfrm>
            <a:off x="152876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59" name="Line 39"/>
          <p:cNvSpPr>
            <a:spLocks noChangeShapeType="1"/>
          </p:cNvSpPr>
          <p:nvPr/>
        </p:nvSpPr>
        <p:spPr bwMode="auto">
          <a:xfrm>
            <a:off x="141763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0" name="Line 40"/>
          <p:cNvSpPr>
            <a:spLocks noChangeShapeType="1"/>
          </p:cNvSpPr>
          <p:nvPr/>
        </p:nvSpPr>
        <p:spPr bwMode="auto">
          <a:xfrm>
            <a:off x="130810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1" name="Line 41"/>
          <p:cNvSpPr>
            <a:spLocks noChangeShapeType="1"/>
          </p:cNvSpPr>
          <p:nvPr/>
        </p:nvSpPr>
        <p:spPr bwMode="auto">
          <a:xfrm>
            <a:off x="197008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2" name="Line 42"/>
          <p:cNvSpPr>
            <a:spLocks noChangeShapeType="1"/>
          </p:cNvSpPr>
          <p:nvPr/>
        </p:nvSpPr>
        <p:spPr bwMode="auto">
          <a:xfrm>
            <a:off x="186055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3" name="Line 43"/>
          <p:cNvSpPr>
            <a:spLocks noChangeShapeType="1"/>
          </p:cNvSpPr>
          <p:nvPr/>
        </p:nvSpPr>
        <p:spPr bwMode="auto">
          <a:xfrm>
            <a:off x="174942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4" name="Line 44"/>
          <p:cNvSpPr>
            <a:spLocks noChangeShapeType="1"/>
          </p:cNvSpPr>
          <p:nvPr/>
        </p:nvSpPr>
        <p:spPr bwMode="auto">
          <a:xfrm>
            <a:off x="241141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5" name="Line 45"/>
          <p:cNvSpPr>
            <a:spLocks noChangeShapeType="1"/>
          </p:cNvSpPr>
          <p:nvPr/>
        </p:nvSpPr>
        <p:spPr bwMode="auto">
          <a:xfrm>
            <a:off x="230187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6" name="Line 46"/>
          <p:cNvSpPr>
            <a:spLocks noChangeShapeType="1"/>
          </p:cNvSpPr>
          <p:nvPr/>
        </p:nvSpPr>
        <p:spPr bwMode="auto">
          <a:xfrm>
            <a:off x="2190750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7" name="Line 47"/>
          <p:cNvSpPr>
            <a:spLocks noChangeShapeType="1"/>
          </p:cNvSpPr>
          <p:nvPr/>
        </p:nvSpPr>
        <p:spPr bwMode="auto">
          <a:xfrm>
            <a:off x="285273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8" name="Line 48"/>
          <p:cNvSpPr>
            <a:spLocks noChangeShapeType="1"/>
          </p:cNvSpPr>
          <p:nvPr/>
        </p:nvSpPr>
        <p:spPr bwMode="auto">
          <a:xfrm>
            <a:off x="2743200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69" name="Line 49"/>
          <p:cNvSpPr>
            <a:spLocks noChangeShapeType="1"/>
          </p:cNvSpPr>
          <p:nvPr/>
        </p:nvSpPr>
        <p:spPr bwMode="auto">
          <a:xfrm>
            <a:off x="263207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0" name="Line 50"/>
          <p:cNvSpPr>
            <a:spLocks noChangeShapeType="1"/>
          </p:cNvSpPr>
          <p:nvPr/>
        </p:nvSpPr>
        <p:spPr bwMode="auto">
          <a:xfrm>
            <a:off x="3294063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1" name="Line 51"/>
          <p:cNvSpPr>
            <a:spLocks noChangeShapeType="1"/>
          </p:cNvSpPr>
          <p:nvPr/>
        </p:nvSpPr>
        <p:spPr bwMode="auto">
          <a:xfrm>
            <a:off x="318452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2" name="Line 52"/>
          <p:cNvSpPr>
            <a:spLocks noChangeShapeType="1"/>
          </p:cNvSpPr>
          <p:nvPr/>
        </p:nvSpPr>
        <p:spPr bwMode="auto">
          <a:xfrm>
            <a:off x="307340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3" name="Line 53"/>
          <p:cNvSpPr>
            <a:spLocks noChangeShapeType="1"/>
          </p:cNvSpPr>
          <p:nvPr/>
        </p:nvSpPr>
        <p:spPr bwMode="auto">
          <a:xfrm>
            <a:off x="373697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4" name="Line 54"/>
          <p:cNvSpPr>
            <a:spLocks noChangeShapeType="1"/>
          </p:cNvSpPr>
          <p:nvPr/>
        </p:nvSpPr>
        <p:spPr bwMode="auto">
          <a:xfrm>
            <a:off x="362585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5" name="Line 55"/>
          <p:cNvSpPr>
            <a:spLocks noChangeShapeType="1"/>
          </p:cNvSpPr>
          <p:nvPr/>
        </p:nvSpPr>
        <p:spPr bwMode="auto">
          <a:xfrm>
            <a:off x="351631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6" name="Line 56"/>
          <p:cNvSpPr>
            <a:spLocks noChangeShapeType="1"/>
          </p:cNvSpPr>
          <p:nvPr/>
        </p:nvSpPr>
        <p:spPr bwMode="auto">
          <a:xfrm>
            <a:off x="417830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7" name="Line 57"/>
          <p:cNvSpPr>
            <a:spLocks noChangeShapeType="1"/>
          </p:cNvSpPr>
          <p:nvPr/>
        </p:nvSpPr>
        <p:spPr bwMode="auto">
          <a:xfrm>
            <a:off x="406717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8" name="Line 58"/>
          <p:cNvSpPr>
            <a:spLocks noChangeShapeType="1"/>
          </p:cNvSpPr>
          <p:nvPr/>
        </p:nvSpPr>
        <p:spPr bwMode="auto">
          <a:xfrm>
            <a:off x="395763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79" name="Line 59"/>
          <p:cNvSpPr>
            <a:spLocks noChangeShapeType="1"/>
          </p:cNvSpPr>
          <p:nvPr/>
        </p:nvSpPr>
        <p:spPr bwMode="auto">
          <a:xfrm>
            <a:off x="461962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0" name="Line 60"/>
          <p:cNvSpPr>
            <a:spLocks noChangeShapeType="1"/>
          </p:cNvSpPr>
          <p:nvPr/>
        </p:nvSpPr>
        <p:spPr bwMode="auto">
          <a:xfrm>
            <a:off x="450850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1" name="Line 61"/>
          <p:cNvSpPr>
            <a:spLocks noChangeShapeType="1"/>
          </p:cNvSpPr>
          <p:nvPr/>
        </p:nvSpPr>
        <p:spPr bwMode="auto">
          <a:xfrm>
            <a:off x="4398963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2" name="Line 62"/>
          <p:cNvSpPr>
            <a:spLocks noChangeShapeType="1"/>
          </p:cNvSpPr>
          <p:nvPr/>
        </p:nvSpPr>
        <p:spPr bwMode="auto">
          <a:xfrm>
            <a:off x="506095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3" name="Line 63"/>
          <p:cNvSpPr>
            <a:spLocks noChangeShapeType="1"/>
          </p:cNvSpPr>
          <p:nvPr/>
        </p:nvSpPr>
        <p:spPr bwMode="auto">
          <a:xfrm>
            <a:off x="4949825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4" name="Line 64"/>
          <p:cNvSpPr>
            <a:spLocks noChangeShapeType="1"/>
          </p:cNvSpPr>
          <p:nvPr/>
        </p:nvSpPr>
        <p:spPr bwMode="auto">
          <a:xfrm>
            <a:off x="484028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5" name="Line 65"/>
          <p:cNvSpPr>
            <a:spLocks noChangeShapeType="1"/>
          </p:cNvSpPr>
          <p:nvPr/>
        </p:nvSpPr>
        <p:spPr bwMode="auto">
          <a:xfrm>
            <a:off x="5502275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6" name="Line 66"/>
          <p:cNvSpPr>
            <a:spLocks noChangeShapeType="1"/>
          </p:cNvSpPr>
          <p:nvPr/>
        </p:nvSpPr>
        <p:spPr bwMode="auto">
          <a:xfrm>
            <a:off x="539273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7" name="Line 67"/>
          <p:cNvSpPr>
            <a:spLocks noChangeShapeType="1"/>
          </p:cNvSpPr>
          <p:nvPr/>
        </p:nvSpPr>
        <p:spPr bwMode="auto">
          <a:xfrm>
            <a:off x="528161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8" name="Line 68"/>
          <p:cNvSpPr>
            <a:spLocks noChangeShapeType="1"/>
          </p:cNvSpPr>
          <p:nvPr/>
        </p:nvSpPr>
        <p:spPr bwMode="auto">
          <a:xfrm>
            <a:off x="594360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89" name="Line 69"/>
          <p:cNvSpPr>
            <a:spLocks noChangeShapeType="1"/>
          </p:cNvSpPr>
          <p:nvPr/>
        </p:nvSpPr>
        <p:spPr bwMode="auto">
          <a:xfrm>
            <a:off x="583406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0" name="Line 70"/>
          <p:cNvSpPr>
            <a:spLocks noChangeShapeType="1"/>
          </p:cNvSpPr>
          <p:nvPr/>
        </p:nvSpPr>
        <p:spPr bwMode="auto">
          <a:xfrm>
            <a:off x="572293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1" name="Line 71"/>
          <p:cNvSpPr>
            <a:spLocks noChangeShapeType="1"/>
          </p:cNvSpPr>
          <p:nvPr/>
        </p:nvSpPr>
        <p:spPr bwMode="auto">
          <a:xfrm>
            <a:off x="638492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2" name="Line 72"/>
          <p:cNvSpPr>
            <a:spLocks noChangeShapeType="1"/>
          </p:cNvSpPr>
          <p:nvPr/>
        </p:nvSpPr>
        <p:spPr bwMode="auto">
          <a:xfrm>
            <a:off x="627538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3" name="Line 73"/>
          <p:cNvSpPr>
            <a:spLocks noChangeShapeType="1"/>
          </p:cNvSpPr>
          <p:nvPr/>
        </p:nvSpPr>
        <p:spPr bwMode="auto">
          <a:xfrm>
            <a:off x="616426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4" name="Line 74"/>
          <p:cNvSpPr>
            <a:spLocks noChangeShapeType="1"/>
          </p:cNvSpPr>
          <p:nvPr/>
        </p:nvSpPr>
        <p:spPr bwMode="auto">
          <a:xfrm>
            <a:off x="682783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5" name="Line 75"/>
          <p:cNvSpPr>
            <a:spLocks noChangeShapeType="1"/>
          </p:cNvSpPr>
          <p:nvPr/>
        </p:nvSpPr>
        <p:spPr bwMode="auto">
          <a:xfrm>
            <a:off x="671671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6" name="Line 76"/>
          <p:cNvSpPr>
            <a:spLocks noChangeShapeType="1"/>
          </p:cNvSpPr>
          <p:nvPr/>
        </p:nvSpPr>
        <p:spPr bwMode="auto">
          <a:xfrm>
            <a:off x="6605588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7" name="Line 77"/>
          <p:cNvSpPr>
            <a:spLocks noChangeShapeType="1"/>
          </p:cNvSpPr>
          <p:nvPr/>
        </p:nvSpPr>
        <p:spPr bwMode="auto">
          <a:xfrm>
            <a:off x="726916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8" name="Line 78"/>
          <p:cNvSpPr>
            <a:spLocks noChangeShapeType="1"/>
          </p:cNvSpPr>
          <p:nvPr/>
        </p:nvSpPr>
        <p:spPr bwMode="auto">
          <a:xfrm>
            <a:off x="7158038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699" name="Line 79"/>
          <p:cNvSpPr>
            <a:spLocks noChangeShapeType="1"/>
          </p:cNvSpPr>
          <p:nvPr/>
        </p:nvSpPr>
        <p:spPr bwMode="auto">
          <a:xfrm>
            <a:off x="704850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0" name="Line 80"/>
          <p:cNvSpPr>
            <a:spLocks noChangeShapeType="1"/>
          </p:cNvSpPr>
          <p:nvPr/>
        </p:nvSpPr>
        <p:spPr bwMode="auto">
          <a:xfrm>
            <a:off x="7710488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1" name="Line 81"/>
          <p:cNvSpPr>
            <a:spLocks noChangeShapeType="1"/>
          </p:cNvSpPr>
          <p:nvPr/>
        </p:nvSpPr>
        <p:spPr bwMode="auto">
          <a:xfrm>
            <a:off x="759936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2" name="Line 82"/>
          <p:cNvSpPr>
            <a:spLocks noChangeShapeType="1"/>
          </p:cNvSpPr>
          <p:nvPr/>
        </p:nvSpPr>
        <p:spPr bwMode="auto">
          <a:xfrm>
            <a:off x="748982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3" name="Line 83"/>
          <p:cNvSpPr>
            <a:spLocks noChangeShapeType="1"/>
          </p:cNvSpPr>
          <p:nvPr/>
        </p:nvSpPr>
        <p:spPr bwMode="auto">
          <a:xfrm>
            <a:off x="1639888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4" name="Line 84"/>
          <p:cNvSpPr>
            <a:spLocks noChangeShapeType="1"/>
          </p:cNvSpPr>
          <p:nvPr/>
        </p:nvSpPr>
        <p:spPr bwMode="auto">
          <a:xfrm>
            <a:off x="208121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5" name="Line 85"/>
          <p:cNvSpPr>
            <a:spLocks noChangeShapeType="1"/>
          </p:cNvSpPr>
          <p:nvPr/>
        </p:nvSpPr>
        <p:spPr bwMode="auto">
          <a:xfrm>
            <a:off x="252253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6" name="Line 86"/>
          <p:cNvSpPr>
            <a:spLocks noChangeShapeType="1"/>
          </p:cNvSpPr>
          <p:nvPr/>
        </p:nvSpPr>
        <p:spPr bwMode="auto">
          <a:xfrm>
            <a:off x="296386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7" name="Line 87"/>
          <p:cNvSpPr>
            <a:spLocks noChangeShapeType="1"/>
          </p:cNvSpPr>
          <p:nvPr/>
        </p:nvSpPr>
        <p:spPr bwMode="auto">
          <a:xfrm>
            <a:off x="340518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8" name="Line 88"/>
          <p:cNvSpPr>
            <a:spLocks noChangeShapeType="1"/>
          </p:cNvSpPr>
          <p:nvPr/>
        </p:nvSpPr>
        <p:spPr bwMode="auto">
          <a:xfrm>
            <a:off x="3846513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09" name="Line 89"/>
          <p:cNvSpPr>
            <a:spLocks noChangeShapeType="1"/>
          </p:cNvSpPr>
          <p:nvPr/>
        </p:nvSpPr>
        <p:spPr bwMode="auto">
          <a:xfrm>
            <a:off x="4287838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10" name="Line 90"/>
          <p:cNvSpPr>
            <a:spLocks noChangeShapeType="1"/>
          </p:cNvSpPr>
          <p:nvPr/>
        </p:nvSpPr>
        <p:spPr bwMode="auto">
          <a:xfrm>
            <a:off x="4729163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11" name="Line 91"/>
          <p:cNvSpPr>
            <a:spLocks noChangeShapeType="1"/>
          </p:cNvSpPr>
          <p:nvPr/>
        </p:nvSpPr>
        <p:spPr bwMode="auto">
          <a:xfrm>
            <a:off x="517207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12" name="Line 92"/>
          <p:cNvSpPr>
            <a:spLocks noChangeShapeType="1"/>
          </p:cNvSpPr>
          <p:nvPr/>
        </p:nvSpPr>
        <p:spPr bwMode="auto">
          <a:xfrm>
            <a:off x="561340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13" name="Line 93"/>
          <p:cNvSpPr>
            <a:spLocks noChangeShapeType="1"/>
          </p:cNvSpPr>
          <p:nvPr/>
        </p:nvSpPr>
        <p:spPr bwMode="auto">
          <a:xfrm>
            <a:off x="6054725" y="5300663"/>
            <a:ext cx="0" cy="730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14" name="Line 94"/>
          <p:cNvSpPr>
            <a:spLocks noChangeShapeType="1"/>
          </p:cNvSpPr>
          <p:nvPr/>
        </p:nvSpPr>
        <p:spPr bwMode="auto">
          <a:xfrm>
            <a:off x="649605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15" name="Line 95"/>
          <p:cNvSpPr>
            <a:spLocks noChangeShapeType="1"/>
          </p:cNvSpPr>
          <p:nvPr/>
        </p:nvSpPr>
        <p:spPr bwMode="auto">
          <a:xfrm>
            <a:off x="6937375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8716" name="Line 96"/>
          <p:cNvSpPr>
            <a:spLocks noChangeShapeType="1"/>
          </p:cNvSpPr>
          <p:nvPr/>
        </p:nvSpPr>
        <p:spPr bwMode="auto">
          <a:xfrm>
            <a:off x="7378700" y="5319713"/>
            <a:ext cx="0" cy="53975"/>
          </a:xfrm>
          <a:prstGeom prst="lin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26" name="フリーフォーム 425"/>
          <p:cNvSpPr/>
          <p:nvPr/>
        </p:nvSpPr>
        <p:spPr>
          <a:xfrm>
            <a:off x="7154863" y="1906588"/>
            <a:ext cx="309562" cy="209550"/>
          </a:xfrm>
          <a:custGeom>
            <a:avLst/>
            <a:gdLst>
              <a:gd name="connsiteX0" fmla="*/ 0 w 309563"/>
              <a:gd name="connsiteY0" fmla="*/ 0 h 314325"/>
              <a:gd name="connsiteX1" fmla="*/ 161925 w 309563"/>
              <a:gd name="connsiteY1" fmla="*/ 0 h 314325"/>
              <a:gd name="connsiteX2" fmla="*/ 309563 w 309563"/>
              <a:gd name="connsiteY2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563" h="314325">
                <a:moveTo>
                  <a:pt x="0" y="0"/>
                </a:moveTo>
                <a:lnTo>
                  <a:pt x="161925" y="0"/>
                </a:lnTo>
                <a:lnTo>
                  <a:pt x="309563" y="314325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424" name="Freeform 100"/>
          <p:cNvSpPr>
            <a:spLocks/>
          </p:cNvSpPr>
          <p:nvPr/>
        </p:nvSpPr>
        <p:spPr bwMode="auto">
          <a:xfrm>
            <a:off x="1083230" y="4179259"/>
            <a:ext cx="6737291" cy="933868"/>
          </a:xfrm>
          <a:custGeom>
            <a:avLst/>
            <a:gdLst>
              <a:gd name="T0" fmla="*/ 23 w 1444"/>
              <a:gd name="T1" fmla="*/ 110 h 219"/>
              <a:gd name="T2" fmla="*/ 70 w 1444"/>
              <a:gd name="T3" fmla="*/ 126 h 219"/>
              <a:gd name="T4" fmla="*/ 118 w 1444"/>
              <a:gd name="T5" fmla="*/ 171 h 219"/>
              <a:gd name="T6" fmla="*/ 166 w 1444"/>
              <a:gd name="T7" fmla="*/ 143 h 219"/>
              <a:gd name="T8" fmla="*/ 211 w 1444"/>
              <a:gd name="T9" fmla="*/ 174 h 219"/>
              <a:gd name="T10" fmla="*/ 258 w 1444"/>
              <a:gd name="T11" fmla="*/ 182 h 219"/>
              <a:gd name="T12" fmla="*/ 306 w 1444"/>
              <a:gd name="T13" fmla="*/ 202 h 219"/>
              <a:gd name="T14" fmla="*/ 331 w 1444"/>
              <a:gd name="T15" fmla="*/ 205 h 219"/>
              <a:gd name="T16" fmla="*/ 354 w 1444"/>
              <a:gd name="T17" fmla="*/ 193 h 219"/>
              <a:gd name="T18" fmla="*/ 402 w 1444"/>
              <a:gd name="T19" fmla="*/ 210 h 219"/>
              <a:gd name="T20" fmla="*/ 449 w 1444"/>
              <a:gd name="T21" fmla="*/ 207 h 219"/>
              <a:gd name="T22" fmla="*/ 494 w 1444"/>
              <a:gd name="T23" fmla="*/ 219 h 219"/>
              <a:gd name="T24" fmla="*/ 542 w 1444"/>
              <a:gd name="T25" fmla="*/ 207 h 219"/>
              <a:gd name="T26" fmla="*/ 590 w 1444"/>
              <a:gd name="T27" fmla="*/ 202 h 219"/>
              <a:gd name="T28" fmla="*/ 638 w 1444"/>
              <a:gd name="T29" fmla="*/ 213 h 219"/>
              <a:gd name="T30" fmla="*/ 685 w 1444"/>
              <a:gd name="T31" fmla="*/ 210 h 219"/>
              <a:gd name="T32" fmla="*/ 733 w 1444"/>
              <a:gd name="T33" fmla="*/ 196 h 219"/>
              <a:gd name="T34" fmla="*/ 778 w 1444"/>
              <a:gd name="T35" fmla="*/ 182 h 219"/>
              <a:gd name="T36" fmla="*/ 826 w 1444"/>
              <a:gd name="T37" fmla="*/ 171 h 219"/>
              <a:gd name="T38" fmla="*/ 874 w 1444"/>
              <a:gd name="T39" fmla="*/ 165 h 219"/>
              <a:gd name="T40" fmla="*/ 921 w 1444"/>
              <a:gd name="T41" fmla="*/ 143 h 219"/>
              <a:gd name="T42" fmla="*/ 969 w 1444"/>
              <a:gd name="T43" fmla="*/ 118 h 219"/>
              <a:gd name="T44" fmla="*/ 1017 w 1444"/>
              <a:gd name="T45" fmla="*/ 92 h 219"/>
              <a:gd name="T46" fmla="*/ 1062 w 1444"/>
              <a:gd name="T47" fmla="*/ 98 h 219"/>
              <a:gd name="T48" fmla="*/ 1110 w 1444"/>
              <a:gd name="T49" fmla="*/ 101 h 219"/>
              <a:gd name="T50" fmla="*/ 1157 w 1444"/>
              <a:gd name="T51" fmla="*/ 67 h 219"/>
              <a:gd name="T52" fmla="*/ 1205 w 1444"/>
              <a:gd name="T53" fmla="*/ 87 h 219"/>
              <a:gd name="T54" fmla="*/ 1253 w 1444"/>
              <a:gd name="T55" fmla="*/ 64 h 219"/>
              <a:gd name="T56" fmla="*/ 1275 w 1444"/>
              <a:gd name="T57" fmla="*/ 64 h 219"/>
              <a:gd name="T58" fmla="*/ 1300 w 1444"/>
              <a:gd name="T59" fmla="*/ 39 h 219"/>
              <a:gd name="T60" fmla="*/ 1346 w 1444"/>
              <a:gd name="T61" fmla="*/ 30 h 219"/>
              <a:gd name="T62" fmla="*/ 1393 w 1444"/>
              <a:gd name="T63" fmla="*/ 28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44" h="219">
                <a:moveTo>
                  <a:pt x="0" y="95"/>
                </a:moveTo>
                <a:cubicBezTo>
                  <a:pt x="23" y="110"/>
                  <a:pt x="23" y="110"/>
                  <a:pt x="23" y="110"/>
                </a:cubicBezTo>
                <a:cubicBezTo>
                  <a:pt x="47" y="137"/>
                  <a:pt x="47" y="137"/>
                  <a:pt x="47" y="137"/>
                </a:cubicBezTo>
                <a:cubicBezTo>
                  <a:pt x="48" y="137"/>
                  <a:pt x="70" y="126"/>
                  <a:pt x="70" y="126"/>
                </a:cubicBezTo>
                <a:cubicBezTo>
                  <a:pt x="93" y="157"/>
                  <a:pt x="93" y="157"/>
                  <a:pt x="93" y="157"/>
                </a:cubicBezTo>
                <a:cubicBezTo>
                  <a:pt x="118" y="171"/>
                  <a:pt x="118" y="171"/>
                  <a:pt x="118" y="171"/>
                </a:cubicBezTo>
                <a:cubicBezTo>
                  <a:pt x="140" y="168"/>
                  <a:pt x="140" y="168"/>
                  <a:pt x="140" y="168"/>
                </a:cubicBezTo>
                <a:cubicBezTo>
                  <a:pt x="166" y="143"/>
                  <a:pt x="166" y="143"/>
                  <a:pt x="166" y="143"/>
                </a:cubicBezTo>
                <a:cubicBezTo>
                  <a:pt x="188" y="171"/>
                  <a:pt x="188" y="171"/>
                  <a:pt x="188" y="171"/>
                </a:cubicBezTo>
                <a:cubicBezTo>
                  <a:pt x="211" y="174"/>
                  <a:pt x="211" y="174"/>
                  <a:pt x="211" y="174"/>
                </a:cubicBezTo>
                <a:cubicBezTo>
                  <a:pt x="236" y="165"/>
                  <a:pt x="236" y="165"/>
                  <a:pt x="236" y="165"/>
                </a:cubicBezTo>
                <a:cubicBezTo>
                  <a:pt x="258" y="182"/>
                  <a:pt x="258" y="182"/>
                  <a:pt x="258" y="182"/>
                </a:cubicBezTo>
                <a:cubicBezTo>
                  <a:pt x="284" y="174"/>
                  <a:pt x="284" y="174"/>
                  <a:pt x="284" y="174"/>
                </a:cubicBezTo>
                <a:cubicBezTo>
                  <a:pt x="306" y="202"/>
                  <a:pt x="306" y="202"/>
                  <a:pt x="306" y="202"/>
                </a:cubicBezTo>
                <a:cubicBezTo>
                  <a:pt x="331" y="205"/>
                  <a:pt x="331" y="205"/>
                  <a:pt x="331" y="205"/>
                </a:cubicBezTo>
                <a:cubicBezTo>
                  <a:pt x="331" y="205"/>
                  <a:pt x="331" y="205"/>
                  <a:pt x="331" y="205"/>
                </a:cubicBezTo>
                <a:cubicBezTo>
                  <a:pt x="331" y="205"/>
                  <a:pt x="331" y="205"/>
                  <a:pt x="331" y="205"/>
                </a:cubicBezTo>
                <a:cubicBezTo>
                  <a:pt x="354" y="193"/>
                  <a:pt x="354" y="193"/>
                  <a:pt x="354" y="193"/>
                </a:cubicBezTo>
                <a:cubicBezTo>
                  <a:pt x="376" y="213"/>
                  <a:pt x="376" y="213"/>
                  <a:pt x="376" y="213"/>
                </a:cubicBezTo>
                <a:cubicBezTo>
                  <a:pt x="402" y="210"/>
                  <a:pt x="402" y="210"/>
                  <a:pt x="402" y="210"/>
                </a:cubicBezTo>
                <a:cubicBezTo>
                  <a:pt x="425" y="207"/>
                  <a:pt x="425" y="207"/>
                  <a:pt x="425" y="207"/>
                </a:cubicBezTo>
                <a:cubicBezTo>
                  <a:pt x="449" y="207"/>
                  <a:pt x="449" y="207"/>
                  <a:pt x="449" y="207"/>
                </a:cubicBezTo>
                <a:cubicBezTo>
                  <a:pt x="472" y="202"/>
                  <a:pt x="472" y="202"/>
                  <a:pt x="472" y="202"/>
                </a:cubicBezTo>
                <a:cubicBezTo>
                  <a:pt x="472" y="202"/>
                  <a:pt x="494" y="219"/>
                  <a:pt x="494" y="219"/>
                </a:cubicBezTo>
                <a:cubicBezTo>
                  <a:pt x="520" y="218"/>
                  <a:pt x="520" y="218"/>
                  <a:pt x="520" y="218"/>
                </a:cubicBezTo>
                <a:cubicBezTo>
                  <a:pt x="542" y="207"/>
                  <a:pt x="542" y="207"/>
                  <a:pt x="542" y="207"/>
                </a:cubicBezTo>
                <a:cubicBezTo>
                  <a:pt x="567" y="205"/>
                  <a:pt x="567" y="205"/>
                  <a:pt x="567" y="205"/>
                </a:cubicBezTo>
                <a:cubicBezTo>
                  <a:pt x="590" y="202"/>
                  <a:pt x="590" y="202"/>
                  <a:pt x="590" y="202"/>
                </a:cubicBezTo>
                <a:cubicBezTo>
                  <a:pt x="615" y="202"/>
                  <a:pt x="615" y="202"/>
                  <a:pt x="615" y="202"/>
                </a:cubicBezTo>
                <a:cubicBezTo>
                  <a:pt x="638" y="213"/>
                  <a:pt x="638" y="213"/>
                  <a:pt x="638" y="213"/>
                </a:cubicBezTo>
                <a:cubicBezTo>
                  <a:pt x="660" y="207"/>
                  <a:pt x="660" y="207"/>
                  <a:pt x="660" y="207"/>
                </a:cubicBezTo>
                <a:cubicBezTo>
                  <a:pt x="685" y="210"/>
                  <a:pt x="685" y="210"/>
                  <a:pt x="685" y="210"/>
                </a:cubicBezTo>
                <a:cubicBezTo>
                  <a:pt x="708" y="199"/>
                  <a:pt x="708" y="199"/>
                  <a:pt x="708" y="199"/>
                </a:cubicBezTo>
                <a:cubicBezTo>
                  <a:pt x="733" y="196"/>
                  <a:pt x="733" y="196"/>
                  <a:pt x="733" y="196"/>
                </a:cubicBezTo>
                <a:cubicBezTo>
                  <a:pt x="755" y="193"/>
                  <a:pt x="755" y="193"/>
                  <a:pt x="755" y="193"/>
                </a:cubicBezTo>
                <a:cubicBezTo>
                  <a:pt x="778" y="182"/>
                  <a:pt x="778" y="182"/>
                  <a:pt x="778" y="182"/>
                </a:cubicBezTo>
                <a:cubicBezTo>
                  <a:pt x="803" y="185"/>
                  <a:pt x="803" y="185"/>
                  <a:pt x="803" y="185"/>
                </a:cubicBezTo>
                <a:cubicBezTo>
                  <a:pt x="826" y="171"/>
                  <a:pt x="826" y="171"/>
                  <a:pt x="826" y="171"/>
                </a:cubicBezTo>
                <a:cubicBezTo>
                  <a:pt x="851" y="168"/>
                  <a:pt x="851" y="168"/>
                  <a:pt x="851" y="168"/>
                </a:cubicBezTo>
                <a:cubicBezTo>
                  <a:pt x="874" y="165"/>
                  <a:pt x="874" y="165"/>
                  <a:pt x="874" y="165"/>
                </a:cubicBezTo>
                <a:cubicBezTo>
                  <a:pt x="899" y="146"/>
                  <a:pt x="899" y="146"/>
                  <a:pt x="899" y="146"/>
                </a:cubicBezTo>
                <a:cubicBezTo>
                  <a:pt x="921" y="143"/>
                  <a:pt x="921" y="143"/>
                  <a:pt x="921" y="143"/>
                </a:cubicBezTo>
                <a:cubicBezTo>
                  <a:pt x="944" y="120"/>
                  <a:pt x="944" y="120"/>
                  <a:pt x="944" y="120"/>
                </a:cubicBezTo>
                <a:cubicBezTo>
                  <a:pt x="969" y="118"/>
                  <a:pt x="969" y="118"/>
                  <a:pt x="969" y="118"/>
                </a:cubicBezTo>
                <a:cubicBezTo>
                  <a:pt x="969" y="118"/>
                  <a:pt x="991" y="109"/>
                  <a:pt x="991" y="109"/>
                </a:cubicBezTo>
                <a:cubicBezTo>
                  <a:pt x="1017" y="92"/>
                  <a:pt x="1017" y="92"/>
                  <a:pt x="1017" y="92"/>
                </a:cubicBezTo>
                <a:cubicBezTo>
                  <a:pt x="1039" y="90"/>
                  <a:pt x="1039" y="90"/>
                  <a:pt x="1039" y="90"/>
                </a:cubicBezTo>
                <a:cubicBezTo>
                  <a:pt x="1062" y="98"/>
                  <a:pt x="1062" y="98"/>
                  <a:pt x="1062" y="98"/>
                </a:cubicBezTo>
                <a:cubicBezTo>
                  <a:pt x="1087" y="117"/>
                  <a:pt x="1087" y="117"/>
                  <a:pt x="1087" y="117"/>
                </a:cubicBezTo>
                <a:cubicBezTo>
                  <a:pt x="1110" y="101"/>
                  <a:pt x="1110" y="101"/>
                  <a:pt x="1110" y="101"/>
                </a:cubicBezTo>
                <a:cubicBezTo>
                  <a:pt x="1135" y="98"/>
                  <a:pt x="1135" y="98"/>
                  <a:pt x="1135" y="98"/>
                </a:cubicBezTo>
                <a:cubicBezTo>
                  <a:pt x="1157" y="67"/>
                  <a:pt x="1157" y="67"/>
                  <a:pt x="1157" y="67"/>
                </a:cubicBezTo>
                <a:cubicBezTo>
                  <a:pt x="1183" y="84"/>
                  <a:pt x="1183" y="84"/>
                  <a:pt x="1183" y="84"/>
                </a:cubicBezTo>
                <a:cubicBezTo>
                  <a:pt x="1205" y="87"/>
                  <a:pt x="1205" y="87"/>
                  <a:pt x="1205" y="87"/>
                </a:cubicBezTo>
                <a:cubicBezTo>
                  <a:pt x="1228" y="81"/>
                  <a:pt x="1228" y="81"/>
                  <a:pt x="1228" y="81"/>
                </a:cubicBezTo>
                <a:cubicBezTo>
                  <a:pt x="1253" y="64"/>
                  <a:pt x="1253" y="64"/>
                  <a:pt x="1253" y="64"/>
                </a:cubicBezTo>
                <a:cubicBezTo>
                  <a:pt x="1275" y="64"/>
                  <a:pt x="1275" y="64"/>
                  <a:pt x="1275" y="64"/>
                </a:cubicBezTo>
                <a:cubicBezTo>
                  <a:pt x="1275" y="64"/>
                  <a:pt x="1275" y="64"/>
                  <a:pt x="1275" y="64"/>
                </a:cubicBezTo>
                <a:cubicBezTo>
                  <a:pt x="1275" y="64"/>
                  <a:pt x="1275" y="64"/>
                  <a:pt x="1275" y="64"/>
                </a:cubicBezTo>
                <a:cubicBezTo>
                  <a:pt x="1300" y="39"/>
                  <a:pt x="1300" y="39"/>
                  <a:pt x="1300" y="39"/>
                </a:cubicBezTo>
                <a:cubicBezTo>
                  <a:pt x="1323" y="39"/>
                  <a:pt x="1323" y="39"/>
                  <a:pt x="1323" y="39"/>
                </a:cubicBezTo>
                <a:cubicBezTo>
                  <a:pt x="1346" y="30"/>
                  <a:pt x="1346" y="30"/>
                  <a:pt x="1346" y="30"/>
                </a:cubicBezTo>
                <a:cubicBezTo>
                  <a:pt x="1370" y="19"/>
                  <a:pt x="1370" y="19"/>
                  <a:pt x="1370" y="19"/>
                </a:cubicBezTo>
                <a:cubicBezTo>
                  <a:pt x="1393" y="28"/>
                  <a:pt x="1393" y="28"/>
                  <a:pt x="1393" y="28"/>
                </a:cubicBezTo>
                <a:cubicBezTo>
                  <a:pt x="1444" y="0"/>
                  <a:pt x="1444" y="0"/>
                  <a:pt x="1444" y="0"/>
                </a:cubicBezTo>
              </a:path>
            </a:pathLst>
          </a:custGeom>
          <a:noFill/>
          <a:ln w="38100" cap="rnd">
            <a:solidFill>
              <a:srgbClr val="9A009A"/>
            </a:solidFill>
            <a:prstDash val="solid"/>
            <a:round/>
            <a:headEnd/>
            <a:tailEnd/>
          </a:ln>
          <a:effectLst>
            <a:outerShdw blurRad="25400" dist="12700" dir="2700000" algn="tl" rotWithShape="0">
              <a:prstClr val="black">
                <a:alpha val="6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>
              <a:defRPr/>
            </a:pPr>
            <a:endParaRPr lang="ja-JP" alt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01" name="フリーフォーム 400"/>
          <p:cNvSpPr/>
          <p:nvPr/>
        </p:nvSpPr>
        <p:spPr>
          <a:xfrm flipV="1">
            <a:off x="5260975" y="4210050"/>
            <a:ext cx="309563" cy="139700"/>
          </a:xfrm>
          <a:custGeom>
            <a:avLst/>
            <a:gdLst>
              <a:gd name="connsiteX0" fmla="*/ 0 w 309563"/>
              <a:gd name="connsiteY0" fmla="*/ 0 h 314325"/>
              <a:gd name="connsiteX1" fmla="*/ 161925 w 309563"/>
              <a:gd name="connsiteY1" fmla="*/ 0 h 314325"/>
              <a:gd name="connsiteX2" fmla="*/ 309563 w 309563"/>
              <a:gd name="connsiteY2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563" h="314325">
                <a:moveTo>
                  <a:pt x="0" y="0"/>
                </a:moveTo>
                <a:lnTo>
                  <a:pt x="161925" y="0"/>
                </a:lnTo>
                <a:lnTo>
                  <a:pt x="309563" y="314325"/>
                </a:lnTo>
              </a:path>
            </a:pathLst>
          </a:custGeom>
          <a:noFill/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618" name="Text Box 5"/>
          <p:cNvSpPr txBox="1">
            <a:spLocks noChangeArrowheads="1"/>
          </p:cNvSpPr>
          <p:nvPr/>
        </p:nvSpPr>
        <p:spPr bwMode="auto">
          <a:xfrm>
            <a:off x="7848600" y="3678238"/>
            <a:ext cx="1247775" cy="971550"/>
          </a:xfrm>
          <a:prstGeom prst="rect">
            <a:avLst/>
          </a:prstGeom>
          <a:noFill/>
          <a:ln w="254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ja-JP" altLang="en-US" sz="2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肺炎</a:t>
            </a:r>
          </a:p>
          <a:p>
            <a:pPr algn="ctr">
              <a:defRPr/>
            </a:pPr>
            <a:r>
              <a:rPr lang="ja-JP" altLang="en-US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124,652</a:t>
            </a:r>
            <a:r>
              <a:rPr lang="ja-JP" altLang="en-US" sz="16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人）</a:t>
            </a:r>
          </a:p>
          <a:p>
            <a:pPr algn="ctr">
              <a:defRPr/>
            </a:pPr>
            <a:r>
              <a:rPr lang="ja-JP" altLang="en-US" sz="20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第</a:t>
            </a:r>
            <a:r>
              <a:rPr lang="en-US" altLang="ja-JP" sz="20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3</a:t>
            </a:r>
            <a:r>
              <a:rPr lang="ja-JP" altLang="en-US" sz="20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位</a:t>
            </a:r>
            <a:endParaRPr lang="ja-JP" altLang="en-US" sz="180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2096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468337" y="438152"/>
            <a:ext cx="8207375" cy="465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t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585" b="1" dirty="0">
                <a:solidFill>
                  <a:prstClr val="black"/>
                </a:solidFill>
                <a:latin typeface="ＭＳ Ｐゴシック"/>
              </a:rPr>
              <a:t>人口ピラミッドの変化（</a:t>
            </a:r>
            <a:r>
              <a:rPr lang="en-US" altLang="ja-JP" sz="2585" b="1" dirty="0">
                <a:solidFill>
                  <a:prstClr val="black"/>
                </a:solidFill>
                <a:latin typeface="ＭＳ Ｐゴシック"/>
              </a:rPr>
              <a:t>2005</a:t>
            </a:r>
            <a:r>
              <a:rPr lang="ja-JP" altLang="en-US" sz="2585" b="1" dirty="0" err="1">
                <a:solidFill>
                  <a:prstClr val="black"/>
                </a:solidFill>
                <a:latin typeface="ＭＳ Ｐゴシック"/>
              </a:rPr>
              <a:t>，</a:t>
            </a:r>
            <a:r>
              <a:rPr lang="en-US" altLang="ja-JP" sz="2585" b="1" dirty="0">
                <a:solidFill>
                  <a:prstClr val="black"/>
                </a:solidFill>
                <a:latin typeface="ＭＳ Ｐゴシック"/>
              </a:rPr>
              <a:t>2030</a:t>
            </a:r>
            <a:r>
              <a:rPr lang="ja-JP" altLang="en-US" sz="2585" b="1" dirty="0" err="1">
                <a:solidFill>
                  <a:prstClr val="black"/>
                </a:solidFill>
                <a:latin typeface="ＭＳ Ｐゴシック"/>
              </a:rPr>
              <a:t>，</a:t>
            </a:r>
            <a:r>
              <a:rPr lang="en-US" altLang="ja-JP" sz="2585" b="1" dirty="0">
                <a:solidFill>
                  <a:prstClr val="black"/>
                </a:solidFill>
                <a:latin typeface="ＭＳ Ｐゴシック"/>
              </a:rPr>
              <a:t>2055</a:t>
            </a:r>
            <a:r>
              <a:rPr lang="ja-JP" altLang="en-US" sz="2585" b="1" dirty="0">
                <a:solidFill>
                  <a:prstClr val="black"/>
                </a:solidFill>
                <a:latin typeface="ＭＳ Ｐゴシック"/>
              </a:rPr>
              <a:t>）</a:t>
            </a:r>
            <a:r>
              <a:rPr lang="ja-JP" altLang="en-US" sz="2954" b="1" dirty="0">
                <a:solidFill>
                  <a:prstClr val="black"/>
                </a:solidFill>
                <a:latin typeface="ＭＳ Ｐゴシック"/>
              </a:rPr>
              <a:t>　</a:t>
            </a:r>
            <a:r>
              <a:rPr lang="en-US" altLang="ja-JP" sz="1846" b="1" dirty="0">
                <a:solidFill>
                  <a:prstClr val="black"/>
                </a:solidFill>
                <a:latin typeface="ＭＳ Ｐゴシック"/>
              </a:rPr>
              <a:t>-</a:t>
            </a:r>
            <a:r>
              <a:rPr lang="ja-JP" altLang="en-US" sz="1846" b="1" dirty="0">
                <a:solidFill>
                  <a:prstClr val="black"/>
                </a:solidFill>
                <a:latin typeface="ＭＳ Ｐゴシック"/>
              </a:rPr>
              <a:t>平成</a:t>
            </a:r>
            <a:r>
              <a:rPr lang="en-US" altLang="ja-JP" sz="1846" b="1" dirty="0">
                <a:solidFill>
                  <a:prstClr val="black"/>
                </a:solidFill>
                <a:latin typeface="ＭＳ Ｐゴシック"/>
              </a:rPr>
              <a:t>18</a:t>
            </a:r>
            <a:r>
              <a:rPr lang="ja-JP" altLang="en-US" sz="1846" b="1" dirty="0">
                <a:solidFill>
                  <a:prstClr val="black"/>
                </a:solidFill>
                <a:latin typeface="ＭＳ Ｐゴシック"/>
              </a:rPr>
              <a:t>年中位推計</a:t>
            </a:r>
            <a:r>
              <a:rPr lang="en-US" altLang="ja-JP" sz="1846" b="1" dirty="0">
                <a:solidFill>
                  <a:prstClr val="black"/>
                </a:solidFill>
                <a:latin typeface="ＭＳ Ｐゴシック"/>
              </a:rPr>
              <a:t>-</a:t>
            </a:r>
          </a:p>
        </p:txBody>
      </p:sp>
      <p:graphicFrame>
        <p:nvGraphicFramePr>
          <p:cNvPr id="1027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987695" y="1674935"/>
          <a:ext cx="3290888" cy="4453303"/>
        </p:xfrm>
        <a:graphic>
          <a:graphicData uri="http://schemas.openxmlformats.org/presentationml/2006/ole">
            <p:oleObj spid="_x0000_s1047" name="グラフ" r:id="rId4" imgW="3895776" imgH="5600620" progId="MSGraph.Chart.8">
              <p:embed followColorScheme="full"/>
            </p:oleObj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900122" y="1208944"/>
            <a:ext cx="1511300" cy="304185"/>
          </a:xfrm>
          <a:prstGeom prst="rect">
            <a:avLst/>
          </a:prstGeom>
          <a:solidFill>
            <a:srgbClr val="FF99CC"/>
          </a:solidFill>
          <a:ln w="38100" cmpd="dbl" algn="ctr">
            <a:solidFill>
              <a:schemeClr val="tx1"/>
            </a:solidFill>
            <a:miter lim="800000"/>
            <a:headEnd/>
            <a:tailEnd/>
          </a:ln>
        </p:spPr>
        <p:txBody>
          <a:bodyPr lIns="16615" tIns="9969" rIns="16615" bIns="9969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ja-JP" sz="1846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2005</a:t>
            </a:r>
            <a:r>
              <a:rPr lang="ja-JP" altLang="en-US" sz="1846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年</a:t>
            </a:r>
            <a:r>
              <a:rPr lang="en-US" altLang="ja-JP" sz="1477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(</a:t>
            </a:r>
            <a:r>
              <a:rPr lang="ja-JP" altLang="en-US" sz="1477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実績</a:t>
            </a:r>
            <a:r>
              <a:rPr lang="en-US" altLang="ja-JP" sz="1477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)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924300" y="1208944"/>
            <a:ext cx="1511300" cy="304185"/>
          </a:xfrm>
          <a:prstGeom prst="rect">
            <a:avLst/>
          </a:prstGeom>
          <a:solidFill>
            <a:srgbClr val="FF99CC"/>
          </a:solidFill>
          <a:ln w="38100" cmpd="dbl" algn="ctr">
            <a:solidFill>
              <a:schemeClr val="tx1"/>
            </a:solidFill>
            <a:miter lim="800000"/>
            <a:headEnd/>
            <a:tailEnd/>
          </a:ln>
        </p:spPr>
        <p:txBody>
          <a:bodyPr tIns="9969" bIns="9969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ja-JP" sz="1846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2030</a:t>
            </a:r>
            <a:r>
              <a:rPr lang="ja-JP" altLang="en-US" sz="1846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年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948488" y="1208944"/>
            <a:ext cx="1511300" cy="304185"/>
          </a:xfrm>
          <a:prstGeom prst="rect">
            <a:avLst/>
          </a:prstGeom>
          <a:solidFill>
            <a:srgbClr val="FF99CC"/>
          </a:solidFill>
          <a:ln w="38100" cmpd="dbl" algn="ctr">
            <a:solidFill>
              <a:schemeClr val="tx1"/>
            </a:solidFill>
            <a:miter lim="800000"/>
            <a:headEnd/>
            <a:tailEnd/>
          </a:ln>
        </p:spPr>
        <p:txBody>
          <a:bodyPr tIns="9969" bIns="9969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ja-JP" sz="1846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2055</a:t>
            </a:r>
            <a:r>
              <a:rPr lang="ja-JP" altLang="en-US" sz="1846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年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427559" y="1806821"/>
            <a:ext cx="1439862" cy="490006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総人口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1</a:t>
            </a: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億</a:t>
            </a: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1,522</a:t>
            </a: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万人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3421086" y="2272813"/>
            <a:ext cx="1436687" cy="49000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75</a:t>
            </a: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歳～　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2,266(20%)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3421086" y="2712428"/>
            <a:ext cx="1436687" cy="49000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65</a:t>
            </a: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74</a:t>
            </a: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歳　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1,401(12%)</a:t>
            </a: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3421086" y="3922836"/>
            <a:ext cx="1436687" cy="49000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ja-JP" sz="1292" b="1" dirty="0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15</a:t>
            </a:r>
            <a:r>
              <a:rPr lang="ja-JP" altLang="en-US" sz="1292" b="1" dirty="0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lang="en-US" altLang="ja-JP" sz="1292" b="1" dirty="0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64</a:t>
            </a:r>
            <a:r>
              <a:rPr lang="ja-JP" altLang="en-US" sz="1292" b="1" dirty="0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歳　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 dirty="0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sz="1292" b="1" dirty="0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6,740(59%)</a:t>
            </a:r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3421086" y="5263663"/>
            <a:ext cx="1436687" cy="49000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～</a:t>
            </a: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14</a:t>
            </a: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歳　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　</a:t>
            </a: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1,115(10%)</a:t>
            </a: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5795975" y="5994934"/>
            <a:ext cx="577850" cy="23436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ja-JP" altLang="en-US" sz="923" b="1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万人</a:t>
            </a:r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>
            <a:off x="3059122" y="1408280"/>
            <a:ext cx="361950" cy="23436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ja-JP" altLang="en-US" sz="923" b="1">
                <a:solidFill>
                  <a:prstClr val="black"/>
                </a:solidFill>
                <a:latin typeface="Times New Roman" pitchFamily="18" charset="0"/>
                <a:ea typeface="ＭＳ Ｐゴシック"/>
              </a:rPr>
              <a:t>歳</a:t>
            </a:r>
          </a:p>
        </p:txBody>
      </p:sp>
      <p:sp>
        <p:nvSpPr>
          <p:cNvPr id="1054" name="Line 30"/>
          <p:cNvSpPr>
            <a:spLocks noChangeShapeType="1"/>
          </p:cNvSpPr>
          <p:nvPr/>
        </p:nvSpPr>
        <p:spPr bwMode="auto">
          <a:xfrm>
            <a:off x="3419482" y="4865077"/>
            <a:ext cx="26257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662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56" name="AutoShape 32"/>
          <p:cNvSpPr>
            <a:spLocks noChangeArrowheads="1"/>
          </p:cNvSpPr>
          <p:nvPr/>
        </p:nvSpPr>
        <p:spPr bwMode="auto">
          <a:xfrm>
            <a:off x="4716463" y="4865077"/>
            <a:ext cx="1295400" cy="973015"/>
          </a:xfrm>
          <a:prstGeom prst="downArrow">
            <a:avLst>
              <a:gd name="adj1" fmla="val 57713"/>
              <a:gd name="adj2" fmla="val 19801"/>
            </a:avLst>
          </a:prstGeom>
          <a:solidFill>
            <a:srgbClr val="CCFF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endParaRPr lang="en-US" altLang="ja-JP" sz="1292" b="1">
              <a:solidFill>
                <a:prstClr val="black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ja-JP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2006</a:t>
            </a: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年～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292" b="1">
                <a:solidFill>
                  <a:prstClr val="black"/>
                </a:solidFill>
                <a:latin typeface="ＭＳ ゴシック" pitchFamily="49" charset="-128"/>
                <a:ea typeface="ＭＳ ゴシック" pitchFamily="49" charset="-128"/>
              </a:rPr>
              <a:t>生まれ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292" b="1">
              <a:solidFill>
                <a:prstClr val="black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292" b="1">
              <a:solidFill>
                <a:prstClr val="black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1292" b="1">
              <a:solidFill>
                <a:prstClr val="black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184173" y="6220563"/>
            <a:ext cx="7340600" cy="4474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ja-JP" altLang="en-US" sz="923" dirty="0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注：</a:t>
            </a:r>
            <a:r>
              <a:rPr lang="en-US" altLang="ja-JP" sz="923" dirty="0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2005</a:t>
            </a:r>
            <a:r>
              <a:rPr lang="ja-JP" altLang="en-US" sz="923" dirty="0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年は国勢調査結果。総人口には年齢不詳人口を含むため、年齢階級別人口の合計と一致しない。 </a:t>
            </a:r>
            <a:r>
              <a:rPr lang="en-US" altLang="ja-JP" sz="923" dirty="0">
                <a:solidFill>
                  <a:prstClr val="black"/>
                </a:solidFill>
                <a:latin typeface="Calibri"/>
                <a:ea typeface="ＭＳ Ｐゴシック"/>
              </a:rPr>
              <a:t>2030</a:t>
            </a:r>
            <a:r>
              <a:rPr lang="ja-JP" altLang="en-US" sz="923" dirty="0">
                <a:solidFill>
                  <a:prstClr val="black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923" dirty="0">
                <a:solidFill>
                  <a:prstClr val="black"/>
                </a:solidFill>
                <a:latin typeface="Calibri"/>
                <a:ea typeface="ＭＳ Ｐゴシック"/>
              </a:rPr>
              <a:t>2055</a:t>
            </a:r>
            <a:r>
              <a:rPr lang="ja-JP" altLang="en-US" sz="923" dirty="0">
                <a:solidFill>
                  <a:prstClr val="black"/>
                </a:solidFill>
                <a:latin typeface="Calibri"/>
                <a:ea typeface="ＭＳ Ｐゴシック"/>
              </a:rPr>
              <a:t>年は国立社会保障・</a:t>
            </a:r>
            <a:endParaRPr lang="en-US" altLang="ja-JP" sz="923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ja-JP" altLang="en-US" sz="923" dirty="0">
                <a:solidFill>
                  <a:prstClr val="black"/>
                </a:solidFill>
                <a:latin typeface="Calibri"/>
                <a:ea typeface="ＭＳ Ｐゴシック"/>
              </a:rPr>
              <a:t>　　　人口問題研究所「日本の将来推計人口」の出生中位・死亡中位仮定による推計結果</a:t>
            </a:r>
          </a:p>
        </p:txBody>
      </p:sp>
      <p:grpSp>
        <p:nvGrpSpPr>
          <p:cNvPr id="46" name="グループ化 45"/>
          <p:cNvGrpSpPr/>
          <p:nvPr/>
        </p:nvGrpSpPr>
        <p:grpSpPr>
          <a:xfrm>
            <a:off x="-36513" y="1408240"/>
            <a:ext cx="3387726" cy="4821014"/>
            <a:chOff x="-39556" y="1239843"/>
            <a:chExt cx="3670037" cy="5222765"/>
          </a:xfrm>
        </p:grpSpPr>
        <p:sp>
          <p:nvSpPr>
            <p:cNvPr id="1048" name="Text Box 24"/>
            <p:cNvSpPr txBox="1">
              <a:spLocks noChangeArrowheads="1"/>
            </p:cNvSpPr>
            <p:nvPr/>
          </p:nvSpPr>
          <p:spPr bwMode="auto">
            <a:xfrm>
              <a:off x="3004477" y="6208718"/>
              <a:ext cx="626004" cy="25389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ja-JP" altLang="en-US" sz="923" b="1" dirty="0">
                  <a:solidFill>
                    <a:prstClr val="black"/>
                  </a:solidFill>
                  <a:latin typeface="Times New Roman" pitchFamily="18" charset="0"/>
                  <a:ea typeface="ＭＳ Ｐゴシック"/>
                </a:rPr>
                <a:t>万人</a:t>
              </a:r>
            </a:p>
          </p:txBody>
        </p:sp>
        <p:grpSp>
          <p:nvGrpSpPr>
            <p:cNvPr id="44" name="グループ化 43"/>
            <p:cNvGrpSpPr/>
            <p:nvPr/>
          </p:nvGrpSpPr>
          <p:grpSpPr>
            <a:xfrm>
              <a:off x="-39556" y="1239843"/>
              <a:ext cx="3606404" cy="5113332"/>
              <a:chOff x="-39556" y="1239843"/>
              <a:chExt cx="3606404" cy="5113332"/>
            </a:xfrm>
          </p:grpSpPr>
          <p:graphicFrame>
            <p:nvGraphicFramePr>
              <p:cNvPr id="1026" name="Object 3"/>
              <p:cNvGraphicFramePr>
                <a:graphicFrameLocks noGrp="1" noChangeAspect="1"/>
              </p:cNvGraphicFramePr>
              <p:nvPr>
                <p:ph sz="half" idx="1"/>
              </p:nvPr>
            </p:nvGraphicFramePr>
            <p:xfrm>
              <a:off x="-39556" y="1528763"/>
              <a:ext cx="3606404" cy="4824412"/>
            </p:xfrm>
            <a:graphic>
              <a:graphicData uri="http://schemas.openxmlformats.org/presentationml/2006/ole">
                <p:oleObj spid="_x0000_s1048" name="グラフ" r:id="rId5" imgW="3876624" imgH="5619803" progId="MSGraph.Chart.8">
                  <p:embed followColorScheme="full"/>
                </p:oleObj>
              </a:graphicData>
            </a:graphic>
          </p:graphicFrame>
          <p:sp>
            <p:nvSpPr>
              <p:cNvPr id="1033" name="Text Box 9"/>
              <p:cNvSpPr txBox="1">
                <a:spLocks noChangeArrowheads="1"/>
              </p:cNvSpPr>
              <p:nvPr/>
            </p:nvSpPr>
            <p:spPr bwMode="auto">
              <a:xfrm>
                <a:off x="426511" y="2162176"/>
                <a:ext cx="1559852" cy="53084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75</a:t>
                </a: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歳～　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　</a:t>
                </a: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1,160( 9%)</a:t>
                </a:r>
              </a:p>
            </p:txBody>
          </p:sp>
          <p:sp>
            <p:nvSpPr>
              <p:cNvPr id="1034" name="Text Box 10"/>
              <p:cNvSpPr txBox="1">
                <a:spLocks noChangeArrowheads="1"/>
              </p:cNvSpPr>
              <p:nvPr/>
            </p:nvSpPr>
            <p:spPr bwMode="auto">
              <a:xfrm>
                <a:off x="426511" y="2652714"/>
                <a:ext cx="1559852" cy="53084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65</a:t>
                </a: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～</a:t>
                </a: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74</a:t>
                </a: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歳　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　</a:t>
                </a: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1,407(11%)</a:t>
                </a:r>
              </a:p>
            </p:txBody>
          </p:sp>
          <p:sp>
            <p:nvSpPr>
              <p:cNvPr id="1035" name="Text Box 11"/>
              <p:cNvSpPr txBox="1">
                <a:spLocks noChangeArrowheads="1"/>
              </p:cNvSpPr>
              <p:nvPr/>
            </p:nvSpPr>
            <p:spPr bwMode="auto">
              <a:xfrm>
                <a:off x="426511" y="3963989"/>
                <a:ext cx="1559852" cy="53084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15</a:t>
                </a: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～</a:t>
                </a: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64</a:t>
                </a: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歳　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　</a:t>
                </a: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8,409(66%)</a:t>
                </a:r>
              </a:p>
            </p:txBody>
          </p:sp>
          <p:sp>
            <p:nvSpPr>
              <p:cNvPr id="1036" name="Text Box 12"/>
              <p:cNvSpPr txBox="1">
                <a:spLocks noChangeArrowheads="1"/>
              </p:cNvSpPr>
              <p:nvPr/>
            </p:nvSpPr>
            <p:spPr bwMode="auto">
              <a:xfrm>
                <a:off x="426511" y="5416551"/>
                <a:ext cx="1559852" cy="53084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～</a:t>
                </a: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14</a:t>
                </a: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歳　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　</a:t>
                </a: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1,752(14%)</a:t>
                </a:r>
              </a:p>
            </p:txBody>
          </p:sp>
          <p:sp>
            <p:nvSpPr>
              <p:cNvPr id="1037" name="Text Box 13"/>
              <p:cNvSpPr txBox="1">
                <a:spLocks noChangeArrowheads="1"/>
              </p:cNvSpPr>
              <p:nvPr/>
            </p:nvSpPr>
            <p:spPr bwMode="auto">
              <a:xfrm>
                <a:off x="1520296" y="1671639"/>
                <a:ext cx="1559852" cy="530840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総人口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　</a:t>
                </a: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1</a:t>
                </a: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億</a:t>
                </a:r>
                <a:r>
                  <a: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2,777</a:t>
                </a:r>
                <a:r>
                  <a: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rPr>
                  <a:t>万人</a:t>
                </a:r>
              </a:p>
            </p:txBody>
          </p:sp>
          <p:sp>
            <p:nvSpPr>
              <p:cNvPr id="1052" name="Text Box 28"/>
              <p:cNvSpPr txBox="1">
                <a:spLocks noChangeArrowheads="1"/>
              </p:cNvSpPr>
              <p:nvPr/>
            </p:nvSpPr>
            <p:spPr bwMode="auto">
              <a:xfrm>
                <a:off x="39558" y="1239843"/>
                <a:ext cx="386953" cy="25389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ja-JP" altLang="en-US" sz="923" b="1">
                    <a:solidFill>
                      <a:prstClr val="black"/>
                    </a:solidFill>
                    <a:latin typeface="Times New Roman" pitchFamily="18" charset="0"/>
                    <a:ea typeface="ＭＳ Ｐゴシック"/>
                  </a:rPr>
                  <a:t>歳</a:t>
                </a:r>
              </a:p>
            </p:txBody>
          </p:sp>
          <p:sp>
            <p:nvSpPr>
              <p:cNvPr id="1064" name="AutoShape 41"/>
              <p:cNvSpPr>
                <a:spLocks noChangeArrowheads="1"/>
              </p:cNvSpPr>
              <p:nvPr/>
            </p:nvSpPr>
            <p:spPr bwMode="auto">
              <a:xfrm>
                <a:off x="584732" y="1628775"/>
                <a:ext cx="670719" cy="215900"/>
              </a:xfrm>
              <a:prstGeom prst="wedgeEllipseCallout">
                <a:avLst>
                  <a:gd name="adj1" fmla="val -76412"/>
                  <a:gd name="adj2" fmla="val -66176"/>
                </a:avLst>
              </a:prstGeom>
              <a:solidFill>
                <a:srgbClr val="FFCCCC"/>
              </a:solidFill>
              <a:ln w="9525" algn="ctr">
                <a:solidFill>
                  <a:srgbClr val="FFCCCC"/>
                </a:solidFill>
                <a:prstDash val="sysDot"/>
                <a:miter lim="800000"/>
                <a:headEnd/>
                <a:tailEnd/>
              </a:ln>
            </p:spPr>
            <p:txBody>
              <a:bodyPr lIns="16615" rIns="16615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923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2.5</a:t>
                </a:r>
                <a:r>
                  <a:rPr lang="ja-JP" altLang="en-US" sz="923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万</a:t>
                </a:r>
              </a:p>
            </p:txBody>
          </p:sp>
        </p:grpSp>
      </p:grpSp>
      <p:sp>
        <p:nvSpPr>
          <p:cNvPr id="1065" name="AutoShape 42"/>
          <p:cNvSpPr>
            <a:spLocks noChangeArrowheads="1"/>
          </p:cNvSpPr>
          <p:nvPr/>
        </p:nvSpPr>
        <p:spPr bwMode="auto">
          <a:xfrm>
            <a:off x="3779838" y="1767254"/>
            <a:ext cx="465137" cy="199292"/>
          </a:xfrm>
          <a:prstGeom prst="wedgeEllipseCallout">
            <a:avLst>
              <a:gd name="adj1" fmla="val -86519"/>
              <a:gd name="adj2" fmla="val -64704"/>
            </a:avLst>
          </a:prstGeom>
          <a:solidFill>
            <a:srgbClr val="FFCCCC"/>
          </a:solidFill>
          <a:ln w="9525" algn="ctr">
            <a:solidFill>
              <a:srgbClr val="FFCCCC"/>
            </a:solidFill>
            <a:prstDash val="sysDot"/>
            <a:miter lim="800000"/>
            <a:headEnd/>
            <a:tailEnd/>
          </a:ln>
        </p:spPr>
        <p:txBody>
          <a:bodyPr lIns="16615" rIns="166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27</a:t>
            </a: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万</a:t>
            </a:r>
          </a:p>
        </p:txBody>
      </p:sp>
      <p:grpSp>
        <p:nvGrpSpPr>
          <p:cNvPr id="54" name="グループ化 53"/>
          <p:cNvGrpSpPr/>
          <p:nvPr/>
        </p:nvGrpSpPr>
        <p:grpSpPr>
          <a:xfrm>
            <a:off x="6011874" y="1408240"/>
            <a:ext cx="3314702" cy="4821014"/>
            <a:chOff x="6512852" y="1239843"/>
            <a:chExt cx="3590927" cy="5222765"/>
          </a:xfrm>
        </p:grpSpPr>
        <p:sp>
          <p:nvSpPr>
            <p:cNvPr id="1053" name="Text Box 29"/>
            <p:cNvSpPr txBox="1">
              <a:spLocks noChangeArrowheads="1"/>
            </p:cNvSpPr>
            <p:nvPr/>
          </p:nvSpPr>
          <p:spPr bwMode="auto">
            <a:xfrm>
              <a:off x="6591965" y="1239843"/>
              <a:ext cx="388673" cy="25389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ja-JP" altLang="en-US" sz="923" b="1" dirty="0">
                  <a:solidFill>
                    <a:prstClr val="black"/>
                  </a:solidFill>
                  <a:latin typeface="Times New Roman" pitchFamily="18" charset="0"/>
                  <a:ea typeface="ＭＳ Ｐゴシック"/>
                </a:rPr>
                <a:t>歳</a:t>
              </a:r>
            </a:p>
          </p:txBody>
        </p:sp>
        <p:grpSp>
          <p:nvGrpSpPr>
            <p:cNvPr id="53" name="グループ化 52"/>
            <p:cNvGrpSpPr/>
            <p:nvPr/>
          </p:nvGrpSpPr>
          <p:grpSpPr>
            <a:xfrm>
              <a:off x="6512852" y="1528763"/>
              <a:ext cx="3590927" cy="4933845"/>
              <a:chOff x="6512852" y="1528763"/>
              <a:chExt cx="3590927" cy="4933845"/>
            </a:xfrm>
          </p:grpSpPr>
          <p:graphicFrame>
            <p:nvGraphicFramePr>
              <p:cNvPr id="1028" name="Object 5"/>
              <p:cNvGraphicFramePr>
                <a:graphicFrameLocks noGrp="1" noChangeAspect="1"/>
              </p:cNvGraphicFramePr>
              <p:nvPr>
                <p:ph sz="quarter" idx="3"/>
              </p:nvPr>
            </p:nvGraphicFramePr>
            <p:xfrm>
              <a:off x="6512852" y="1528763"/>
              <a:ext cx="3432704" cy="4824412"/>
            </p:xfrm>
            <a:graphic>
              <a:graphicData uri="http://schemas.openxmlformats.org/presentationml/2006/ole">
                <p:oleObj spid="_x0000_s1049" name="グラフ" r:id="rId6" imgW="3876624" imgH="5619803" progId="MSGraph.Chart.8">
                  <p:embed followColorScheme="full"/>
                </p:oleObj>
              </a:graphicData>
            </a:graphic>
          </p:graphicFrame>
          <p:grpSp>
            <p:nvGrpSpPr>
              <p:cNvPr id="49" name="グループ化 48"/>
              <p:cNvGrpSpPr/>
              <p:nvPr/>
            </p:nvGrpSpPr>
            <p:grpSpPr>
              <a:xfrm>
                <a:off x="6980637" y="1628775"/>
                <a:ext cx="3123142" cy="4833833"/>
                <a:chOff x="6980637" y="1628775"/>
                <a:chExt cx="3123142" cy="4833833"/>
              </a:xfrm>
            </p:grpSpPr>
            <p:sp>
              <p:nvSpPr>
                <p:cNvPr id="103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8151815" y="1671639"/>
                  <a:ext cx="1484181" cy="530840"/>
                </a:xfrm>
                <a:prstGeom prst="rect">
                  <a:avLst/>
                </a:prstGeom>
                <a:solidFill>
                  <a:schemeClr val="bg1"/>
                </a:solidFill>
                <a:ln w="12700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総人口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　　</a:t>
                  </a: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8,993</a:t>
                  </a: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万人</a:t>
                  </a:r>
                </a:p>
              </p:txBody>
            </p:sp>
            <p:sp>
              <p:nvSpPr>
                <p:cNvPr id="104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6980637" y="2176464"/>
                  <a:ext cx="1561571" cy="530840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75</a:t>
                  </a: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歳～　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　</a:t>
                  </a: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2,387(27%)</a:t>
                  </a:r>
                </a:p>
              </p:txBody>
            </p:sp>
            <p:sp>
              <p:nvSpPr>
                <p:cNvPr id="10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980637" y="2638427"/>
                  <a:ext cx="1561571" cy="530840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65</a:t>
                  </a: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～</a:t>
                  </a: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74</a:t>
                  </a: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歳　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　</a:t>
                  </a: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1,260(14%)</a:t>
                  </a:r>
                </a:p>
              </p:txBody>
            </p:sp>
            <p:sp>
              <p:nvSpPr>
                <p:cNvPr id="104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6980637" y="3963989"/>
                  <a:ext cx="1561571" cy="530840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15</a:t>
                  </a: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～</a:t>
                  </a: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64</a:t>
                  </a: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歳　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　</a:t>
                  </a: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4,595(51%)</a:t>
                  </a:r>
                </a:p>
              </p:txBody>
            </p:sp>
            <p:sp>
              <p:nvSpPr>
                <p:cNvPr id="104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6980637" y="5416551"/>
                  <a:ext cx="1561571" cy="530840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～</a:t>
                  </a: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14</a:t>
                  </a: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歳　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　</a:t>
                  </a: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752(8%)</a:t>
                  </a:r>
                </a:p>
              </p:txBody>
            </p:sp>
            <p:sp>
              <p:nvSpPr>
                <p:cNvPr id="105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9479494" y="6208718"/>
                  <a:ext cx="624285" cy="253890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ja-JP" altLang="en-US" sz="923" b="1">
                      <a:solidFill>
                        <a:prstClr val="black"/>
                      </a:solidFill>
                      <a:latin typeface="Times New Roman" pitchFamily="18" charset="0"/>
                      <a:ea typeface="ＭＳ Ｐゴシック"/>
                    </a:rPr>
                    <a:t>万人</a:t>
                  </a:r>
                </a:p>
              </p:txBody>
            </p:sp>
            <p:sp>
              <p:nvSpPr>
                <p:cNvPr id="1055" name="Line 31"/>
                <p:cNvSpPr>
                  <a:spLocks noChangeShapeType="1"/>
                </p:cNvSpPr>
                <p:nvPr/>
              </p:nvSpPr>
              <p:spPr bwMode="auto">
                <a:xfrm>
                  <a:off x="7059745" y="3905250"/>
                  <a:ext cx="284625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ja-JP" altLang="en-US" sz="1662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057" name="AutoShape 33"/>
                <p:cNvSpPr>
                  <a:spLocks noChangeArrowheads="1"/>
                </p:cNvSpPr>
                <p:nvPr/>
              </p:nvSpPr>
              <p:spPr bwMode="auto">
                <a:xfrm>
                  <a:off x="8385704" y="3905255"/>
                  <a:ext cx="1405070" cy="2132013"/>
                </a:xfrm>
                <a:prstGeom prst="downArrow">
                  <a:avLst>
                    <a:gd name="adj1" fmla="val 57713"/>
                    <a:gd name="adj2" fmla="val 41027"/>
                  </a:avLst>
                </a:prstGeom>
                <a:solidFill>
                  <a:srgbClr val="CCFFFF"/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</a:pPr>
                  <a:r>
                    <a:rPr lang="en-US" altLang="ja-JP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2006</a:t>
                  </a: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年～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1292" b="1">
                      <a:solidFill>
                        <a:prstClr val="black"/>
                      </a:solidFill>
                      <a:latin typeface="ＭＳ ゴシック" pitchFamily="49" charset="-128"/>
                      <a:ea typeface="ＭＳ ゴシック" pitchFamily="49" charset="-128"/>
                    </a:rPr>
                    <a:t>生まれ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ja-JP" altLang="en-US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ja-JP" sz="1292" b="1">
                    <a:solidFill>
                      <a:prstClr val="black"/>
                    </a:solidFill>
                    <a:latin typeface="ＭＳ ゴシック" pitchFamily="49" charset="-128"/>
                    <a:ea typeface="ＭＳ ゴシック" pitchFamily="49" charset="-128"/>
                  </a:endParaRPr>
                </a:p>
              </p:txBody>
            </p:sp>
            <p:sp>
              <p:nvSpPr>
                <p:cNvPr id="1066" name="AutoShape 43"/>
                <p:cNvSpPr>
                  <a:spLocks noChangeArrowheads="1"/>
                </p:cNvSpPr>
                <p:nvPr/>
              </p:nvSpPr>
              <p:spPr bwMode="auto">
                <a:xfrm>
                  <a:off x="7684029" y="1628775"/>
                  <a:ext cx="502179" cy="215900"/>
                </a:xfrm>
                <a:prstGeom prst="wedgeEllipseCallout">
                  <a:avLst>
                    <a:gd name="adj1" fmla="val -66097"/>
                    <a:gd name="adj2" fmla="val -59560"/>
                  </a:avLst>
                </a:prstGeom>
                <a:solidFill>
                  <a:srgbClr val="FFCCCC"/>
                </a:solidFill>
                <a:ln w="9525" algn="ctr">
                  <a:solidFill>
                    <a:srgbClr val="FFCCCC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lIns="16615" rIns="16615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ja-JP" sz="923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63</a:t>
                  </a:r>
                  <a:r>
                    <a:rPr lang="ja-JP" altLang="en-US" sz="923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万</a:t>
                  </a:r>
                </a:p>
              </p:txBody>
            </p:sp>
          </p:grpSp>
        </p:grpSp>
      </p:grpSp>
      <p:grpSp>
        <p:nvGrpSpPr>
          <p:cNvPr id="51" name="グループ化 50"/>
          <p:cNvGrpSpPr/>
          <p:nvPr/>
        </p:nvGrpSpPr>
        <p:grpSpPr>
          <a:xfrm>
            <a:off x="5005391" y="1674935"/>
            <a:ext cx="2951162" cy="1795100"/>
            <a:chOff x="5422506" y="1528763"/>
            <a:chExt cx="3197092" cy="1944692"/>
          </a:xfrm>
        </p:grpSpPr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V="1">
              <a:off x="5888569" y="2392368"/>
              <a:ext cx="2731029" cy="1081087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prstDash val="sysDot"/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662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V="1">
              <a:off x="5422506" y="1528763"/>
              <a:ext cx="1871133" cy="863600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prstDash val="sysDot"/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662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2555875" y="2472109"/>
            <a:ext cx="2808288" cy="2060326"/>
            <a:chOff x="2768865" y="2392368"/>
            <a:chExt cx="3042312" cy="2232020"/>
          </a:xfrm>
        </p:grpSpPr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V="1">
              <a:off x="3004479" y="2392368"/>
              <a:ext cx="2418027" cy="1081087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prstDash val="sysDot"/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662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 flipV="1">
              <a:off x="2768865" y="3473450"/>
              <a:ext cx="3042312" cy="1150938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prstDash val="sysDot"/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662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4492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4572000" cy="9144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sz="5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きざみ食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4925" y="1628775"/>
            <a:ext cx="93614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SzPct val="80000"/>
              <a:buFont typeface="Wingdings" pitchFamily="2" charset="2"/>
              <a:buChar char="l"/>
              <a:defRPr/>
            </a:pPr>
            <a:r>
              <a:rPr lang="ja-JP" alt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口の中に食べ物のかすが残りやすい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SzPct val="80000"/>
              <a:buFont typeface="Wingdings" pitchFamily="2" charset="2"/>
              <a:buChar char="l"/>
              <a:defRPr/>
            </a:pPr>
            <a:endParaRPr lang="ja-JP" altLang="en-US" sz="10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SzPct val="80000"/>
              <a:buFont typeface="Wingdings" pitchFamily="2" charset="2"/>
              <a:buChar char="l"/>
              <a:defRPr/>
            </a:pPr>
            <a:r>
              <a:rPr lang="ja-JP" alt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食塊を作りにくい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SzPct val="80000"/>
              <a:buFont typeface="Wingdings" pitchFamily="2" charset="2"/>
              <a:buChar char="l"/>
              <a:defRPr/>
            </a:pPr>
            <a:endParaRPr lang="ja-JP" altLang="en-US" sz="10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SzPct val="80000"/>
              <a:buFont typeface="Wingdings" pitchFamily="2" charset="2"/>
              <a:buChar char="l"/>
              <a:defRPr/>
            </a:pPr>
            <a:r>
              <a:rPr lang="ja-JP" alt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見た目がおいしそうでない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SzPct val="80000"/>
              <a:buFont typeface="Wingdings" pitchFamily="2" charset="2"/>
              <a:buChar char="l"/>
              <a:defRPr/>
            </a:pPr>
            <a:endParaRPr lang="ja-JP" altLang="en-US" sz="10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SzPct val="80000"/>
              <a:buFont typeface="Wingdings" pitchFamily="2" charset="2"/>
              <a:buChar char="l"/>
              <a:defRPr/>
            </a:pPr>
            <a:r>
              <a:rPr lang="ja-JP" alt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食べ物としてきちんと判断されにくい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SzPct val="80000"/>
              <a:buFont typeface="Wingdings" pitchFamily="2" charset="2"/>
              <a:buChar char="l"/>
              <a:defRPr/>
            </a:pPr>
            <a:r>
              <a:rPr lang="ja-JP" alt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誤嚥を引き起こす危険な食形態である！</a:t>
            </a:r>
            <a:endParaRPr lang="ja-JP" altLang="en-US" sz="4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9636" name="Line 4"/>
          <p:cNvSpPr>
            <a:spLocks noChangeAspect="1" noChangeShapeType="1"/>
          </p:cNvSpPr>
          <p:nvPr/>
        </p:nvSpPr>
        <p:spPr bwMode="auto">
          <a:xfrm>
            <a:off x="1143000" y="914400"/>
            <a:ext cx="7035800" cy="52768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9637" name="Line 5"/>
          <p:cNvSpPr>
            <a:spLocks noChangeAspect="1" noChangeShapeType="1"/>
          </p:cNvSpPr>
          <p:nvPr/>
        </p:nvSpPr>
        <p:spPr bwMode="auto">
          <a:xfrm flipH="1">
            <a:off x="1143000" y="914400"/>
            <a:ext cx="7035800" cy="52768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0662" name="テキスト ボックス 5"/>
          <p:cNvSpPr txBox="1">
            <a:spLocks noChangeArrowheads="1"/>
          </p:cNvSpPr>
          <p:nvPr/>
        </p:nvSpPr>
        <p:spPr bwMode="auto">
          <a:xfrm>
            <a:off x="2743200" y="6581775"/>
            <a:ext cx="701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/>
              <a:t>出所）医療法人　和香会　倉敷スイートタウン　江澤和彦　氏</a:t>
            </a:r>
          </a:p>
        </p:txBody>
      </p:sp>
    </p:spTree>
    <p:extLst>
      <p:ext uri="{BB962C8B-B14F-4D97-AF65-F5344CB8AC3E}">
        <p14:creationId xmlns="" xmlns:p14="http://schemas.microsoft.com/office/powerpoint/2010/main" val="689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animBg="1"/>
      <p:bldP spid="696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4850" y="-3175"/>
            <a:ext cx="8439150" cy="1198563"/>
          </a:xfrm>
        </p:spPr>
        <p:txBody>
          <a:bodyPr/>
          <a:lstStyle/>
          <a:p>
            <a:pPr eaLnBrk="1" hangingPunct="1"/>
            <a:r>
              <a:rPr lang="ja-JP" sz="5400" smtClean="0">
                <a:solidFill>
                  <a:srgbClr val="FF0000"/>
                </a:solidFill>
              </a:rPr>
              <a:t>きざみ食　</a:t>
            </a:r>
            <a:r>
              <a:rPr lang="ja-JP" smtClean="0">
                <a:solidFill>
                  <a:schemeClr val="accent2"/>
                </a:solidFill>
              </a:rPr>
              <a:t>から　</a:t>
            </a:r>
            <a:r>
              <a:rPr lang="ja-JP" sz="5400" smtClean="0">
                <a:solidFill>
                  <a:srgbClr val="FF0000"/>
                </a:solidFill>
              </a:rPr>
              <a:t>ソフト食　</a:t>
            </a:r>
            <a:r>
              <a:rPr lang="ja-JP" smtClean="0">
                <a:solidFill>
                  <a:schemeClr val="accent2"/>
                </a:solidFill>
              </a:rPr>
              <a:t>へ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5893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352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3886200" y="2057400"/>
            <a:ext cx="1295400" cy="685800"/>
          </a:xfrm>
          <a:prstGeom prst="rightArrow">
            <a:avLst>
              <a:gd name="adj1" fmla="val 50000"/>
              <a:gd name="adj2" fmla="val 47222"/>
            </a:avLst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29075"/>
            <a:ext cx="335756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3851275" y="4800600"/>
            <a:ext cx="1406525" cy="685800"/>
          </a:xfrm>
          <a:prstGeom prst="rightArrow">
            <a:avLst>
              <a:gd name="adj1" fmla="val 50000"/>
              <a:gd name="adj2" fmla="val 51273"/>
            </a:avLst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4335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テキスト ボックス 8"/>
          <p:cNvSpPr txBox="1">
            <a:spLocks noChangeArrowheads="1"/>
          </p:cNvSpPr>
          <p:nvPr/>
        </p:nvSpPr>
        <p:spPr bwMode="auto">
          <a:xfrm>
            <a:off x="2743200" y="6581775"/>
            <a:ext cx="701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/>
              <a:t>出所）医療法人　和香会　倉敷スイートタウン　江澤和彦　氏</a:t>
            </a:r>
          </a:p>
        </p:txBody>
      </p:sp>
    </p:spTree>
    <p:extLst>
      <p:ext uri="{BB962C8B-B14F-4D97-AF65-F5344CB8AC3E}">
        <p14:creationId xmlns="" xmlns:p14="http://schemas.microsoft.com/office/powerpoint/2010/main" val="1111594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 accumulate="none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 accumulate="none">
                                        <p:cTn id="12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 accumulate="none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 accumulate="none">
                                        <p:cTn id="22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ldLvl="0" animBg="1" autoUpdateAnimBg="0"/>
      <p:bldP spid="70663" grpId="0" bldLvl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9638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29638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590800"/>
            <a:ext cx="265906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4092575"/>
            <a:ext cx="26590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AutoShape 6"/>
          <p:cNvSpPr>
            <a:spLocks noChangeArrowheads="1"/>
          </p:cNvSpPr>
          <p:nvPr/>
        </p:nvSpPr>
        <p:spPr bwMode="auto">
          <a:xfrm>
            <a:off x="3352800" y="914400"/>
            <a:ext cx="533400" cy="12192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3175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7162800" y="1358900"/>
            <a:ext cx="1219200" cy="990600"/>
            <a:chOff x="0" y="0"/>
            <a:chExt cx="768" cy="624"/>
          </a:xfrm>
        </p:grpSpPr>
        <p:sp>
          <p:nvSpPr>
            <p:cNvPr id="72722" name="AutoShape 8"/>
            <p:cNvSpPr>
              <a:spLocks noChangeArrowheads="1"/>
            </p:cNvSpPr>
            <p:nvPr/>
          </p:nvSpPr>
          <p:spPr bwMode="auto">
            <a:xfrm rot="5397234">
              <a:off x="288" y="144"/>
              <a:ext cx="384" cy="57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317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2723" name="AutoShape 9"/>
            <p:cNvSpPr>
              <a:spLocks noChangeArrowheads="1"/>
            </p:cNvSpPr>
            <p:nvPr/>
          </p:nvSpPr>
          <p:spPr bwMode="auto">
            <a:xfrm>
              <a:off x="0" y="0"/>
              <a:ext cx="624" cy="240"/>
            </a:xfrm>
            <a:prstGeom prst="flowChartProcess">
              <a:avLst/>
            </a:prstGeom>
            <a:solidFill>
              <a:schemeClr val="folHlink"/>
            </a:solidFill>
            <a:ln w="317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2712" name="Group 10"/>
          <p:cNvGrpSpPr>
            <a:grpSpLocks/>
          </p:cNvGrpSpPr>
          <p:nvPr/>
        </p:nvGrpSpPr>
        <p:grpSpPr bwMode="auto">
          <a:xfrm>
            <a:off x="6443663" y="4724400"/>
            <a:ext cx="1600200" cy="990600"/>
            <a:chOff x="0" y="0"/>
            <a:chExt cx="1008" cy="624"/>
          </a:xfrm>
        </p:grpSpPr>
        <p:sp>
          <p:nvSpPr>
            <p:cNvPr id="72720" name="Rectangle 11"/>
            <p:cNvSpPr>
              <a:spLocks noChangeArrowheads="1"/>
            </p:cNvSpPr>
            <p:nvPr/>
          </p:nvSpPr>
          <p:spPr bwMode="auto">
            <a:xfrm>
              <a:off x="720" y="0"/>
              <a:ext cx="288" cy="480"/>
            </a:xfrm>
            <a:prstGeom prst="rect">
              <a:avLst/>
            </a:prstGeom>
            <a:solidFill>
              <a:schemeClr val="folHlink"/>
            </a:solidFill>
            <a:ln w="317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2721" name="AutoShape 12"/>
            <p:cNvSpPr>
              <a:spLocks noChangeArrowheads="1"/>
            </p:cNvSpPr>
            <p:nvPr/>
          </p:nvSpPr>
          <p:spPr bwMode="auto">
            <a:xfrm>
              <a:off x="0" y="48"/>
              <a:ext cx="720" cy="576"/>
            </a:xfrm>
            <a:prstGeom prst="leftArrow">
              <a:avLst>
                <a:gd name="adj1" fmla="val 50000"/>
                <a:gd name="adj2" fmla="val 52882"/>
              </a:avLst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2713" name="Oval 13"/>
          <p:cNvSpPr>
            <a:spLocks noChangeArrowheads="1"/>
          </p:cNvSpPr>
          <p:nvPr/>
        </p:nvSpPr>
        <p:spPr bwMode="auto">
          <a:xfrm>
            <a:off x="4211638" y="5661025"/>
            <a:ext cx="1676400" cy="1066800"/>
          </a:xfrm>
          <a:prstGeom prst="ellipse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ja-JP" altLang="en-US" sz="4000">
                <a:solidFill>
                  <a:srgbClr val="0000FF"/>
                </a:solidFill>
              </a:rPr>
              <a:t>蒸す</a:t>
            </a:r>
          </a:p>
        </p:txBody>
      </p:sp>
      <p:sp>
        <p:nvSpPr>
          <p:cNvPr id="72714" name="AutoShape 14"/>
          <p:cNvSpPr>
            <a:spLocks noChangeArrowheads="1"/>
          </p:cNvSpPr>
          <p:nvPr/>
        </p:nvSpPr>
        <p:spPr bwMode="auto">
          <a:xfrm rot="-5339169">
            <a:off x="2362200" y="5170488"/>
            <a:ext cx="1295400" cy="838200"/>
          </a:xfrm>
          <a:prstGeom prst="upArrow">
            <a:avLst>
              <a:gd name="adj1" fmla="val 50000"/>
              <a:gd name="adj2" fmla="val 38125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72715" name="Oval 15"/>
          <p:cNvSpPr>
            <a:spLocks noChangeArrowheads="1"/>
          </p:cNvSpPr>
          <p:nvPr/>
        </p:nvSpPr>
        <p:spPr bwMode="auto">
          <a:xfrm>
            <a:off x="6940550" y="257175"/>
            <a:ext cx="1981200" cy="9906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ja-JP" altLang="en-US" sz="4000">
                <a:solidFill>
                  <a:srgbClr val="0000FF"/>
                </a:solidFill>
              </a:rPr>
              <a:t>卵の素</a:t>
            </a:r>
          </a:p>
        </p:txBody>
      </p:sp>
      <p:sp>
        <p:nvSpPr>
          <p:cNvPr id="72716" name="Oval 16"/>
          <p:cNvSpPr>
            <a:spLocks noChangeArrowheads="1"/>
          </p:cNvSpPr>
          <p:nvPr/>
        </p:nvSpPr>
        <p:spPr bwMode="auto">
          <a:xfrm>
            <a:off x="5029200" y="2895600"/>
            <a:ext cx="1752600" cy="914400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ja-JP" altLang="en-US" sz="4000">
                <a:solidFill>
                  <a:srgbClr val="0000FF"/>
                </a:solidFill>
              </a:rPr>
              <a:t>混ぜる</a:t>
            </a:r>
          </a:p>
        </p:txBody>
      </p:sp>
      <p:pic>
        <p:nvPicPr>
          <p:cNvPr id="71697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8" name="Oval 18"/>
          <p:cNvSpPr>
            <a:spLocks noChangeArrowheads="1"/>
          </p:cNvSpPr>
          <p:nvPr/>
        </p:nvSpPr>
        <p:spPr bwMode="auto">
          <a:xfrm>
            <a:off x="381000" y="4648200"/>
            <a:ext cx="2209800" cy="914400"/>
          </a:xfrm>
          <a:prstGeom prst="ellipse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ja-JP" altLang="en-US" sz="4000">
                <a:solidFill>
                  <a:schemeClr val="bg1"/>
                </a:solidFill>
              </a:rPr>
              <a:t>揚げる</a:t>
            </a:r>
          </a:p>
        </p:txBody>
      </p:sp>
      <p:sp>
        <p:nvSpPr>
          <p:cNvPr id="72719" name="テキスト ボックス 18"/>
          <p:cNvSpPr txBox="1">
            <a:spLocks noChangeArrowheads="1"/>
          </p:cNvSpPr>
          <p:nvPr/>
        </p:nvSpPr>
        <p:spPr bwMode="auto">
          <a:xfrm>
            <a:off x="2743200" y="6581775"/>
            <a:ext cx="701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/>
              <a:t>出所）医療法人　和香会　倉敷スイートタウン　江澤和彦　氏</a:t>
            </a:r>
          </a:p>
        </p:txBody>
      </p:sp>
    </p:spTree>
    <p:extLst>
      <p:ext uri="{BB962C8B-B14F-4D97-AF65-F5344CB8AC3E}">
        <p14:creationId xmlns="" xmlns:p14="http://schemas.microsoft.com/office/powerpoint/2010/main" val="36554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 accumulate="non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" to="" calcmode="lin" valueType="num">
                                      <p:cBhvr additive="base" accumulate="none"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from="" to="" calcmode="lin" valueType="num">
                                      <p:cBhvr additive="base" accumulate="none"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 accumulate="non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" to="" calcmode="lin" valueType="num">
                                      <p:cBhvr additive="base" accumulate="none">
                                        <p:cTn id="1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from="" to="" calcmode="lin" valueType="num">
                                      <p:cBhvr additive="base" accumulate="none">
                                        <p:cTn id="14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 accumulate="non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" to="" calcmode="lin" valueType="num">
                                      <p:cBhvr additive="base" accumulate="none">
                                        <p:cTn id="19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from="" to="" calcmode="lin" valueType="num">
                                      <p:cBhvr additive="base" accumulate="none">
                                        <p:cTn id="20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 accumulate="non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" to="" calcmode="lin" valueType="num">
                                      <p:cBhvr additive="base" accumulate="none">
                                        <p:cTn id="25" dur="5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from="" to="" calcmode="lin" valueType="num">
                                      <p:cBhvr additive="base" accumulate="none">
                                        <p:cTn id="26" dur="5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ソフトチューリップ蒸し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73925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338513" y="6005513"/>
            <a:ext cx="541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2800">
                <a:solidFill>
                  <a:srgbClr val="3333CC"/>
                </a:solidFill>
                <a:latin typeface="Times New Roman" pitchFamily="18" charset="0"/>
              </a:rPr>
              <a:t>【</a:t>
            </a:r>
            <a:r>
              <a:rPr lang="ja-JP" altLang="en-US" sz="2800">
                <a:solidFill>
                  <a:srgbClr val="3333CC"/>
                </a:solidFill>
                <a:latin typeface="Times New Roman" pitchFamily="18" charset="0"/>
              </a:rPr>
              <a:t>ソフト食 ： 鶏そぼろのポテト蒸し</a:t>
            </a:r>
            <a:r>
              <a:rPr lang="en-US" altLang="ja-JP" sz="2800">
                <a:solidFill>
                  <a:srgbClr val="3333CC"/>
                </a:solidFill>
                <a:latin typeface="Times New Roman" pitchFamily="18" charset="0"/>
              </a:rPr>
              <a:t>】</a:t>
            </a:r>
          </a:p>
        </p:txBody>
      </p:sp>
      <p:sp>
        <p:nvSpPr>
          <p:cNvPr id="73732" name="テキスト ボックス 3"/>
          <p:cNvSpPr txBox="1">
            <a:spLocks noChangeArrowheads="1"/>
          </p:cNvSpPr>
          <p:nvPr/>
        </p:nvSpPr>
        <p:spPr bwMode="auto">
          <a:xfrm>
            <a:off x="2743200" y="6581775"/>
            <a:ext cx="701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/>
              <a:t>出所）医療法人　和香会　倉敷スイートタウン　江澤和彦　氏</a:t>
            </a:r>
          </a:p>
        </p:txBody>
      </p:sp>
    </p:spTree>
    <p:extLst>
      <p:ext uri="{BB962C8B-B14F-4D97-AF65-F5344CB8AC3E}">
        <p14:creationId xmlns="" xmlns:p14="http://schemas.microsoft.com/office/powerpoint/2010/main" val="26494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ソフト鶏照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49275"/>
            <a:ext cx="7196137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3338513" y="6005513"/>
            <a:ext cx="541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2800">
                <a:solidFill>
                  <a:srgbClr val="3333CC"/>
                </a:solidFill>
                <a:latin typeface="Times New Roman" pitchFamily="18" charset="0"/>
              </a:rPr>
              <a:t>【</a:t>
            </a:r>
            <a:r>
              <a:rPr lang="ja-JP" altLang="en-US" sz="2800">
                <a:solidFill>
                  <a:srgbClr val="3333CC"/>
                </a:solidFill>
                <a:latin typeface="Times New Roman" pitchFamily="18" charset="0"/>
              </a:rPr>
              <a:t>ソフト食 ： 鶏照焼</a:t>
            </a:r>
            <a:r>
              <a:rPr lang="en-US" altLang="ja-JP" sz="2800">
                <a:solidFill>
                  <a:srgbClr val="3333CC"/>
                </a:solidFill>
                <a:latin typeface="Times New Roman" pitchFamily="18" charset="0"/>
              </a:rPr>
              <a:t>】</a:t>
            </a:r>
          </a:p>
        </p:txBody>
      </p:sp>
      <p:sp>
        <p:nvSpPr>
          <p:cNvPr id="74756" name="テキスト ボックス 3"/>
          <p:cNvSpPr txBox="1">
            <a:spLocks noChangeArrowheads="1"/>
          </p:cNvSpPr>
          <p:nvPr/>
        </p:nvSpPr>
        <p:spPr bwMode="auto">
          <a:xfrm>
            <a:off x="2743200" y="6581775"/>
            <a:ext cx="701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/>
              <a:t>出所）医療法人　和香会　倉敷スイートタウン　江澤和彦　氏</a:t>
            </a:r>
          </a:p>
        </p:txBody>
      </p:sp>
    </p:spTree>
    <p:extLst>
      <p:ext uri="{BB962C8B-B14F-4D97-AF65-F5344CB8AC3E}">
        <p14:creationId xmlns="" xmlns:p14="http://schemas.microsoft.com/office/powerpoint/2010/main" val="39392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3429709739"/>
              </p:ext>
            </p:extLst>
          </p:nvPr>
        </p:nvGraphicFramePr>
        <p:xfrm>
          <a:off x="1691680" y="404664"/>
          <a:ext cx="6264000" cy="6200433"/>
        </p:xfrm>
        <a:graphic>
          <a:graphicData uri="http://schemas.openxmlformats.org/drawingml/2006/table">
            <a:tbl>
              <a:tblPr/>
              <a:tblGrid>
                <a:gridCol w="3132000"/>
                <a:gridCol w="3132000"/>
              </a:tblGrid>
              <a:tr h="149130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191" marR="7191" marT="7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191" marR="7191" marT="7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１．</a:t>
                      </a:r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ストラクチャー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①地域ケア会議の開催回数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）医療、介護、生活支援に係わる多職種の代表者からなる組織があるか。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②高齢者が施設入所を希望してから実際に入所するまでの日数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）地域包括ケアの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PDCA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サイクルを全般的に統括し、質の管理に責任を持つ者がいるか。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③職員の業務満足度調査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）地域包括支援センター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④センターに対する高齢者の満足度調査結果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）かかりつけ医をもつ人の割合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）ケアマネジャー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）在宅医療・訪問看護の利用者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①地域ケア会議への参加回数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）介護サービス（訪問系、施設系、介護予防）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②ケアマネジャーから地域包括支援センターへの相談件数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7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）認知症初期集中支援チーム数や認知症地域支援推進員数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③地域のケアマネジャーの業務満足度調査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）認知症サポート体制（支援組織、人材育成、家族支援、予防活動、教育）の構築率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④高齢者のケアマネジャーに対する満足度調査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２．プロセス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）地区医師会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）地域ケア会議のメンバー構成。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①医師会員の地域ケア会議への参加回数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）地域ケア会議で日常生活圏域のニーズ調査の実施。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②地域課題の解決に寄与した医師会活動の実績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）かかりつけ医と在宅診療に従事する多職種の連携や、</a:t>
                      </a:r>
                      <a:r>
                        <a:rPr lang="ja-JP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診診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連携・病診連携を推進する研修や交流会の実施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③地域包括ケアシステムに係わる医師の業務満足度調査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）高齢者の権利擁護（リビングウィル、虐待防止、消費者被害対策等）の明文化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④地区医師会の活動に対する高齢者の満足度調査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）老老介護家庭や独居高齢者家庭に対する見守り体制の確保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⑤病院に対する高齢者の満足度調査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6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）高齢者の急変等に際して医療機関へ提供される患者情報シート（既往歴、内服薬リスト、特殊治療の有無、搬送希望医療機関等）の作成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⑥介護施設に対する高齢者の満足度調査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３．アウトカム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）地域全体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）行政（市町村）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①医療・介護サービスの連携率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①ストラクチャー地域ケア会議への参加回数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②在宅復帰率（全体・重症患者・独居高齢者）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②地域包括ケアシステムに係わる職員の業務満足度調査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③孤独死発生率・防止率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③行政支援に対する高齢者の満足度調査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④在宅での看取り率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13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）地域包括支援センター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⑤ケアシステム全般に対する高齢者の満足度調査</a:t>
                      </a:r>
                    </a:p>
                  </a:txBody>
                  <a:tcPr marL="7191" marR="7191" marT="7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23528" y="116632"/>
            <a:ext cx="6686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3366FF"/>
                </a:solidFill>
              </a:rPr>
              <a:t>地域包括ケアシステムの評価指標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68321" y="6669360"/>
            <a:ext cx="6576087" cy="153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7200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出典：安藤高朗「地域包括ケアシステムにおける医療のあり方と役割」</a:t>
            </a:r>
            <a:r>
              <a:rPr lang="en-US" altLang="ja-JP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『</a:t>
            </a: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社会保険旬報</a:t>
            </a:r>
            <a:r>
              <a:rPr lang="en-US" altLang="ja-JP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』No.2587</a:t>
            </a:r>
            <a:r>
              <a:rPr lang="ja-JP" altLang="en-US" sz="10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、</a:t>
            </a:r>
            <a:r>
              <a:rPr lang="en-US" altLang="ja-JP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2014</a:t>
            </a: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年</a:t>
            </a:r>
            <a:r>
              <a:rPr lang="en-US" altLang="ja-JP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12</a:t>
            </a: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月、</a:t>
            </a:r>
            <a:r>
              <a:rPr lang="en-US" altLang="ja-JP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12</a:t>
            </a: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～</a:t>
            </a:r>
            <a:r>
              <a:rPr lang="en-US" altLang="ja-JP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13</a:t>
            </a:r>
            <a:r>
              <a:rPr lang="ja-JP" altLang="en-US" sz="1000" dirty="0" smtClean="0">
                <a:solidFill>
                  <a:srgbClr val="000000"/>
                </a:solidFill>
                <a:latin typeface="Arial"/>
                <a:ea typeface="ＭＳ Ｐゴシック"/>
              </a:rPr>
              <a:t>頁</a:t>
            </a:r>
          </a:p>
        </p:txBody>
      </p:sp>
    </p:spTree>
    <p:extLst>
      <p:ext uri="{BB962C8B-B14F-4D97-AF65-F5344CB8AC3E}">
        <p14:creationId xmlns="" xmlns:p14="http://schemas.microsoft.com/office/powerpoint/2010/main" val="3909520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3843302"/>
              </p:ext>
            </p:extLst>
          </p:nvPr>
        </p:nvGraphicFramePr>
        <p:xfrm>
          <a:off x="323529" y="764704"/>
          <a:ext cx="8591871" cy="5288280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160239"/>
                <a:gridCol w="1607908"/>
                <a:gridCol w="1607908"/>
                <a:gridCol w="1607908"/>
                <a:gridCol w="1607908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都市名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鶴岡市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柏市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和光市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大牟田市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都道府県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山形県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千葉県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埼玉県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福岡県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都市制度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一般市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中核市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一般市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一般市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人口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年国勢調査）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136,623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404,012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80,745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123,638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世帯数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年国勢調査）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45,514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世帯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162,287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世帯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37,385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世帯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49,936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世帯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高齢化率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年国勢調査）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28.8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％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19.9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％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14.1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％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30.7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％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平均寿命（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年市区町村滅平均寿命）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男性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79.2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歳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女性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86.5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歳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男性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80.8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歳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女性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87.2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歳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男性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80.1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歳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女性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87.1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歳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smtClean="0">
                          <a:solidFill>
                            <a:schemeClr val="tx1"/>
                          </a:solidFill>
                        </a:rPr>
                        <a:t>男性　</a:t>
                      </a:r>
                      <a:r>
                        <a:rPr kumimoji="1" lang="en-US" altLang="ja-JP" sz="1400" smtClean="0">
                          <a:solidFill>
                            <a:schemeClr val="tx1"/>
                          </a:solidFill>
                        </a:rPr>
                        <a:t>78.4</a:t>
                      </a:r>
                      <a:r>
                        <a:rPr kumimoji="1" lang="ja-JP" altLang="en-US" sz="1400" smtClean="0">
                          <a:solidFill>
                            <a:schemeClr val="tx1"/>
                          </a:solidFill>
                        </a:rPr>
                        <a:t>歳</a:t>
                      </a:r>
                      <a:endParaRPr kumimoji="1" lang="en-US" altLang="ja-JP" sz="140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400" smtClean="0">
                          <a:solidFill>
                            <a:schemeClr val="tx1"/>
                          </a:solidFill>
                        </a:rPr>
                        <a:t>女性　</a:t>
                      </a:r>
                      <a:r>
                        <a:rPr kumimoji="1" lang="en-US" altLang="ja-JP" sz="1400" smtClean="0">
                          <a:solidFill>
                            <a:schemeClr val="tx1"/>
                          </a:solidFill>
                        </a:rPr>
                        <a:t>86.5</a:t>
                      </a:r>
                      <a:r>
                        <a:rPr kumimoji="1" lang="ja-JP" altLang="en-US" sz="1400" smtClean="0">
                          <a:solidFill>
                            <a:schemeClr val="tx1"/>
                          </a:solidFill>
                        </a:rPr>
                        <a:t>歳</a:t>
                      </a:r>
                      <a:endParaRPr kumimoji="1" lang="ja-JP" alt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面積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年国土交通省）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1,311.5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㎢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114.90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㎢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11.04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㎢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81.5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㎢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財政規模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年度一般会計決算）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660.3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1,095.8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230.1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543.5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介護保険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年度特別会計決算）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143.3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186.4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30.8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126.3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国民健康保険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年度特別会計決算）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132.7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403.2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72.7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168.3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後期高齢者医療保険</a:t>
                      </a:r>
                      <a:endParaRPr kumimoji="1" lang="en-US" altLang="ja-JP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年度特別会計決算）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13.6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34.4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5.9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約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19.7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億円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23528" y="116632"/>
            <a:ext cx="6686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3366FF"/>
                </a:solidFill>
              </a:rPr>
              <a:t>現地</a:t>
            </a:r>
            <a:r>
              <a:rPr lang="ja-JP" altLang="en-US" sz="2800" b="1" dirty="0">
                <a:solidFill>
                  <a:srgbClr val="3366FF"/>
                </a:solidFill>
              </a:rPr>
              <a:t>調査</a:t>
            </a:r>
            <a:r>
              <a:rPr lang="ja-JP" altLang="en-US" sz="2800" b="1" dirty="0" smtClean="0">
                <a:solidFill>
                  <a:srgbClr val="3366FF"/>
                </a:solidFill>
              </a:rPr>
              <a:t>を行った</a:t>
            </a:r>
            <a:r>
              <a:rPr lang="en-US" altLang="ja-JP" sz="2800" b="1" dirty="0" smtClean="0">
                <a:solidFill>
                  <a:srgbClr val="3366FF"/>
                </a:solidFill>
              </a:rPr>
              <a:t>4</a:t>
            </a:r>
            <a:r>
              <a:rPr lang="ja-JP" altLang="en-US" sz="2800" b="1" dirty="0" smtClean="0">
                <a:solidFill>
                  <a:srgbClr val="3366FF"/>
                </a:solidFill>
              </a:rPr>
              <a:t>都市自治体の概要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44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06079373"/>
              </p:ext>
            </p:extLst>
          </p:nvPr>
        </p:nvGraphicFramePr>
        <p:xfrm>
          <a:off x="323528" y="733792"/>
          <a:ext cx="8591871" cy="3865200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160239"/>
                <a:gridCol w="1607908"/>
                <a:gridCol w="1607908"/>
                <a:gridCol w="1607908"/>
                <a:gridCol w="1607908"/>
              </a:tblGrid>
              <a:tr h="36000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都市名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鶴岡市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柏市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和光市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大牟田市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要介護認定者数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6,811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年度）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9,303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年度）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1,103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2013.12.31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5,470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2014.3.31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要支援認定者数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1,643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年度）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2,795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年度）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2013.12.31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2,201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人</a:t>
                      </a:r>
                      <a:endParaRPr kumimoji="1" lang="en-US" altLang="ja-JP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2014.3.31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病院数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2012.10.1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2013.3.31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2013.12.31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2011.12.31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市立病院の有無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無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一般診療所数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2012.10.1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250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2013.3.31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2013.12.31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2011.12.31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現在）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日常生活圏域数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圏域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圏域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圏域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圏域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地域包括支援センター設置数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（直営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kumimoji="1" lang="ja-JP" altLang="en-US" sz="1400" dirty="0" err="1" smtClean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委託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（全て委託）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（全て委託）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か所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（全て委託）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solidFill>
                            <a:schemeClr val="tx1"/>
                          </a:solidFill>
                        </a:rPr>
                        <a:t>調査年月日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年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日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年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日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年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日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年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kumimoji="1" lang="ja-JP" altLang="en-US" sz="1400" dirty="0" smtClean="0">
                          <a:solidFill>
                            <a:schemeClr val="tx1"/>
                          </a:solidFill>
                        </a:rPr>
                        <a:t>日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23528" y="116632"/>
            <a:ext cx="6686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3366FF"/>
                </a:solidFill>
              </a:rPr>
              <a:t>現地</a:t>
            </a:r>
            <a:r>
              <a:rPr lang="ja-JP" altLang="en-US" sz="2800" b="1" dirty="0">
                <a:solidFill>
                  <a:srgbClr val="3366FF"/>
                </a:solidFill>
              </a:rPr>
              <a:t>調査</a:t>
            </a:r>
            <a:r>
              <a:rPr lang="ja-JP" altLang="en-US" sz="2800" b="1" dirty="0" smtClean="0">
                <a:solidFill>
                  <a:srgbClr val="3366FF"/>
                </a:solidFill>
              </a:rPr>
              <a:t>を行った</a:t>
            </a:r>
            <a:r>
              <a:rPr lang="en-US" altLang="ja-JP" sz="2800" b="1" dirty="0" smtClean="0">
                <a:solidFill>
                  <a:srgbClr val="3366FF"/>
                </a:solidFill>
              </a:rPr>
              <a:t>4</a:t>
            </a:r>
            <a:r>
              <a:rPr lang="ja-JP" altLang="en-US" sz="2800" b="1" dirty="0" smtClean="0">
                <a:solidFill>
                  <a:srgbClr val="3366FF"/>
                </a:solidFill>
              </a:rPr>
              <a:t>都市自治体の概要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349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61809851"/>
              </p:ext>
            </p:extLst>
          </p:nvPr>
        </p:nvGraphicFramePr>
        <p:xfrm>
          <a:off x="179512" y="692696"/>
          <a:ext cx="8502818" cy="5664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4216"/>
                <a:gridCol w="1944216"/>
                <a:gridCol w="1152128"/>
                <a:gridCol w="1158002"/>
                <a:gridCol w="1196201"/>
                <a:gridCol w="110805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若年女性（</a:t>
                      </a:r>
                      <a:r>
                        <a:rPr kumimoji="1" lang="en-US" altLang="ja-JP" sz="1400" dirty="0" smtClean="0"/>
                        <a:t>20</a:t>
                      </a:r>
                      <a:r>
                        <a:rPr kumimoji="1" lang="ja-JP" altLang="en-US" sz="1400" dirty="0" smtClean="0"/>
                        <a:t>～</a:t>
                      </a:r>
                      <a:r>
                        <a:rPr kumimoji="1" lang="en-US" altLang="ja-JP" sz="1400" dirty="0" smtClean="0"/>
                        <a:t>39</a:t>
                      </a:r>
                      <a:r>
                        <a:rPr kumimoji="1" lang="ja-JP" altLang="en-US" sz="1400" dirty="0" smtClean="0"/>
                        <a:t>歳）減少率（％）収束なし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→</a:t>
                      </a:r>
                      <a:r>
                        <a:rPr kumimoji="1" lang="en-US" altLang="ja-JP" sz="1400" dirty="0" smtClean="0"/>
                        <a:t>2040</a:t>
                      </a:r>
                      <a:endParaRPr kumimoji="1" lang="ja-JP" altLang="en-US" sz="14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zh-TW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山形県鮭川村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-78.1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80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2,212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>
                          <a:effectLst/>
                        </a:rPr>
                        <a:t>367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4,862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山形県大蔵村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-77.0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65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1,660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285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3,762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山形県戸沢村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-73.5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>
                          <a:effectLst/>
                        </a:rPr>
                        <a:t>113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2,444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>
                          <a:effectLst/>
                        </a:rPr>
                        <a:t>428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5,304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山形県最上町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-69.3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231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5,001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>
                          <a:effectLst/>
                        </a:rPr>
                        <a:t>754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9,847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zh-TW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山形県遊佐町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-68.9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356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7,526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>
                          <a:effectLst/>
                        </a:rPr>
                        <a:t>1,145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15,480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山形県尾花沢市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-68.4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494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9,542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1,566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18,955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山形県大石田町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-67.6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228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4,219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703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8,160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山形県朝日町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-64.9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195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4,034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555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7,856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山形県金山町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-64.8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>
                          <a:effectLst/>
                        </a:rPr>
                        <a:t>181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3,388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515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6,365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山形県川西町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-64.7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543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9,003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1,537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17,313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山形県舟形町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-61.7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>
                          <a:effectLst/>
                        </a:rPr>
                        <a:t>180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3,387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470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6,164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山形県西川町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-61.6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>
                          <a:effectLst/>
                        </a:rPr>
                        <a:t>174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3,071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452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6,270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ja-JP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山形県上山市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-61.3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1,201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19,325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3,101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33,836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rtl="0" eaLnBrk="0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zh-TW" altLang="en-US" sz="1400" dirty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山形県飯豊町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-60.2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288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4,315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n-US" altLang="ja-JP" sz="1600" u="none" strike="noStrike" dirty="0">
                          <a:effectLst/>
                        </a:rPr>
                        <a:t>724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7,943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j-e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843808" y="6453336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002060"/>
                </a:solidFill>
              </a:rPr>
              <a:t>出所）「消滅可能性都市</a:t>
            </a:r>
            <a:r>
              <a:rPr lang="en-US" altLang="ja-JP" sz="1400" dirty="0" smtClean="0">
                <a:solidFill>
                  <a:srgbClr val="002060"/>
                </a:solidFill>
              </a:rPr>
              <a:t>896</a:t>
            </a:r>
            <a:r>
              <a:rPr lang="ja-JP" altLang="en-US" sz="1400" dirty="0" smtClean="0">
                <a:solidFill>
                  <a:srgbClr val="002060"/>
                </a:solidFill>
              </a:rPr>
              <a:t>全リストの衝撃」</a:t>
            </a:r>
            <a:r>
              <a:rPr lang="en-US" altLang="ja-JP" sz="1400" dirty="0" smtClean="0">
                <a:solidFill>
                  <a:srgbClr val="002060"/>
                </a:solidFill>
              </a:rPr>
              <a:t>,</a:t>
            </a:r>
            <a:r>
              <a:rPr lang="ja-JP" altLang="en-US" sz="1400" dirty="0" smtClean="0">
                <a:solidFill>
                  <a:srgbClr val="002060"/>
                </a:solidFill>
              </a:rPr>
              <a:t>中央公論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r>
              <a:rPr lang="ja-JP" altLang="en-US" sz="1400" dirty="0" smtClean="0">
                <a:solidFill>
                  <a:srgbClr val="002060"/>
                </a:solidFill>
              </a:rPr>
              <a:t>　</a:t>
            </a:r>
            <a:r>
              <a:rPr lang="en-US" altLang="ja-JP" sz="1400" dirty="0" smtClean="0">
                <a:solidFill>
                  <a:srgbClr val="002060"/>
                </a:solidFill>
              </a:rPr>
              <a:t>2014</a:t>
            </a:r>
            <a:r>
              <a:rPr lang="ja-JP" altLang="en-US" sz="1400" dirty="0" smtClean="0">
                <a:solidFill>
                  <a:srgbClr val="002060"/>
                </a:solidFill>
              </a:rPr>
              <a:t>年</a:t>
            </a:r>
            <a:r>
              <a:rPr lang="en-US" altLang="ja-JP" sz="1400" dirty="0" smtClean="0">
                <a:solidFill>
                  <a:srgbClr val="002060"/>
                </a:solidFill>
              </a:rPr>
              <a:t>6</a:t>
            </a:r>
            <a:r>
              <a:rPr lang="ja-JP" altLang="en-US" sz="1400" dirty="0" smtClean="0">
                <a:solidFill>
                  <a:srgbClr val="002060"/>
                </a:solidFill>
              </a:rPr>
              <a:t>月号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87824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3366FF"/>
                </a:solidFill>
              </a:rPr>
              <a:t>消滅可能性市町村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1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64659853"/>
              </p:ext>
            </p:extLst>
          </p:nvPr>
        </p:nvGraphicFramePr>
        <p:xfrm>
          <a:off x="179512" y="692696"/>
          <a:ext cx="8502818" cy="5664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4216"/>
                <a:gridCol w="1944216"/>
                <a:gridCol w="1152128"/>
                <a:gridCol w="1158002"/>
                <a:gridCol w="1196201"/>
                <a:gridCol w="110805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若年女性（</a:t>
                      </a:r>
                      <a:r>
                        <a:rPr kumimoji="1" lang="en-US" altLang="ja-JP" sz="1400" dirty="0" smtClean="0"/>
                        <a:t>20</a:t>
                      </a:r>
                      <a:r>
                        <a:rPr kumimoji="1" lang="ja-JP" altLang="en-US" sz="1400" dirty="0" smtClean="0"/>
                        <a:t>～</a:t>
                      </a:r>
                      <a:r>
                        <a:rPr kumimoji="1" lang="en-US" altLang="ja-JP" sz="1400" dirty="0" smtClean="0"/>
                        <a:t>39</a:t>
                      </a:r>
                      <a:r>
                        <a:rPr kumimoji="1" lang="ja-JP" altLang="en-US" sz="1400" dirty="0" smtClean="0"/>
                        <a:t>歳）減少率（％）収束なし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→</a:t>
                      </a:r>
                      <a:r>
                        <a:rPr kumimoji="1" lang="en-US" altLang="ja-JP" sz="1400" dirty="0" smtClean="0"/>
                        <a:t>2040</a:t>
                      </a:r>
                      <a:endParaRPr kumimoji="1" lang="ja-JP" altLang="en-US" sz="14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>
                          <a:latin typeface="+mj-ea"/>
                          <a:ea typeface="+mj-ea"/>
                        </a:rPr>
                        <a:t>山形県真室川町</a:t>
                      </a:r>
                      <a:endParaRPr kumimoji="1" lang="ja-JP" altLang="en-US" sz="1400" kern="1200" dirty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-59.3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311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4,394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765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9,165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山形県</a:t>
                      </a:r>
                      <a:r>
                        <a:rPr kumimoji="1" lang="zh-CN" altLang="en-US" sz="1400" kern="1200" dirty="0" smtClean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庄内町</a:t>
                      </a:r>
                      <a:endParaRPr kumimoji="1" lang="zh-CN" altLang="en-US" sz="1400" kern="1200" dirty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-57.7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837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13,002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1,978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23,158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</a:t>
                      </a:r>
                      <a:r>
                        <a:rPr kumimoji="1" lang="zh-TW" altLang="en-US" sz="1400" kern="1200" dirty="0" smtClean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白鷹町</a:t>
                      </a:r>
                      <a:endParaRPr kumimoji="1" lang="zh-TW" altLang="en-US" sz="1400" kern="1200" dirty="0">
                        <a:solidFill>
                          <a:schemeClr val="dk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-57.5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549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9,008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1,291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15,314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山形県酒田市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-57.5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4,467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64,485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10,501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111,151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山形県大江町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-56.9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325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5,443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753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9,227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山形県中山町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-54.5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499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7,995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1,097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12,015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山形県村山市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-54.2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1,093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16,850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2,388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26,811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zh-CN" altLang="en-US" sz="1400" kern="1200" dirty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山形県小国町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-53.6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321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4,450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693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8,862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山形県三川町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-52.8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336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5,300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712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7,731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zh-TW" altLang="en-US" sz="1400" kern="1200" dirty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山形県鶴岡市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-52.5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6,258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88,132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13,164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136,623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山形県天童市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-51.3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3,438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44,190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7,058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62,214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zh-TW" altLang="en-US" sz="1400" kern="1200" dirty="0">
                          <a:solidFill>
                            <a:schemeClr val="dk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山形県南陽市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-51.1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1,653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21,915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3,382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33,658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山形県新庄市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-51.1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1,959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24,467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4,004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38,850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kumimoji="1" lang="ja-JP" altLang="en-US" sz="1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山形県河北町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-50.4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907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13,559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1,830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19,959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843808" y="6453336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002060"/>
                </a:solidFill>
              </a:rPr>
              <a:t>出所）「消滅可能性都市</a:t>
            </a:r>
            <a:r>
              <a:rPr lang="en-US" altLang="ja-JP" sz="1400" dirty="0" smtClean="0">
                <a:solidFill>
                  <a:srgbClr val="002060"/>
                </a:solidFill>
              </a:rPr>
              <a:t>896</a:t>
            </a:r>
            <a:r>
              <a:rPr lang="ja-JP" altLang="en-US" sz="1400" dirty="0" smtClean="0">
                <a:solidFill>
                  <a:srgbClr val="002060"/>
                </a:solidFill>
              </a:rPr>
              <a:t>全リストの衝撃」</a:t>
            </a:r>
            <a:r>
              <a:rPr lang="en-US" altLang="ja-JP" sz="1400" dirty="0" smtClean="0">
                <a:solidFill>
                  <a:srgbClr val="002060"/>
                </a:solidFill>
              </a:rPr>
              <a:t>,</a:t>
            </a:r>
            <a:r>
              <a:rPr lang="ja-JP" altLang="en-US" sz="1400" dirty="0" smtClean="0">
                <a:solidFill>
                  <a:srgbClr val="002060"/>
                </a:solidFill>
              </a:rPr>
              <a:t>中央公論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r>
              <a:rPr lang="ja-JP" altLang="en-US" sz="1400" dirty="0" smtClean="0">
                <a:solidFill>
                  <a:srgbClr val="002060"/>
                </a:solidFill>
              </a:rPr>
              <a:t>　</a:t>
            </a:r>
            <a:r>
              <a:rPr lang="en-US" altLang="ja-JP" sz="1400" dirty="0" smtClean="0">
                <a:solidFill>
                  <a:srgbClr val="002060"/>
                </a:solidFill>
              </a:rPr>
              <a:t>2014</a:t>
            </a:r>
            <a:r>
              <a:rPr lang="ja-JP" altLang="en-US" sz="1400" dirty="0" smtClean="0">
                <a:solidFill>
                  <a:srgbClr val="002060"/>
                </a:solidFill>
              </a:rPr>
              <a:t>年</a:t>
            </a:r>
            <a:r>
              <a:rPr lang="en-US" altLang="ja-JP" sz="1400" dirty="0" smtClean="0">
                <a:solidFill>
                  <a:srgbClr val="002060"/>
                </a:solidFill>
              </a:rPr>
              <a:t>6</a:t>
            </a:r>
            <a:r>
              <a:rPr lang="ja-JP" altLang="en-US" sz="1400" dirty="0" smtClean="0">
                <a:solidFill>
                  <a:srgbClr val="002060"/>
                </a:solidFill>
              </a:rPr>
              <a:t>月号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87824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3366FF"/>
                </a:solidFill>
              </a:rPr>
              <a:t>消滅可能性市町村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  <p:sp>
        <p:nvSpPr>
          <p:cNvPr id="7" name="円/楕円 6"/>
          <p:cNvSpPr/>
          <p:nvPr/>
        </p:nvSpPr>
        <p:spPr bwMode="auto">
          <a:xfrm>
            <a:off x="395672" y="4617224"/>
            <a:ext cx="1296000" cy="43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ja-JP" altLang="en-US" sz="24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65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/>
          </p:nvPr>
        </p:nvGraphicFramePr>
        <p:xfrm>
          <a:off x="250828" y="637443"/>
          <a:ext cx="8683625" cy="5074626"/>
        </p:xfrm>
        <a:graphic>
          <a:graphicData uri="http://schemas.openxmlformats.org/presentationml/2006/ole">
            <p:oleObj spid="_x0000_s2057" name="グラフ" r:id="rId4" imgW="8638996" imgH="6248281" progId="Excel.Sheet.8">
              <p:embed/>
            </p:oleObj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84213" y="5955369"/>
            <a:ext cx="6840537" cy="37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資料</a:t>
            </a: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) </a:t>
            </a: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平成</a:t>
            </a: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17</a:t>
            </a: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年までは厚生労働省大臣官房統計情報部「人口動態統計」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　　　　平成</a:t>
            </a: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18</a:t>
            </a: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年以降は社会保障・人口問題研究所「日本の将来推計人口</a:t>
            </a: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平成</a:t>
            </a: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18</a:t>
            </a: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年</a:t>
            </a: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12</a:t>
            </a: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月推計</a:t>
            </a: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」</a:t>
            </a: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ja-JP" altLang="en-US" sz="923">
                <a:solidFill>
                  <a:prstClr val="black"/>
                </a:solidFill>
                <a:latin typeface="Calibri"/>
                <a:ea typeface="ＭＳ Ｐゴシック"/>
              </a:rPr>
              <a:t>出生中位・死亡中位</a:t>
            </a:r>
            <a:r>
              <a:rPr lang="en-US" altLang="ja-JP" sz="923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492503" y="5355981"/>
            <a:ext cx="792163" cy="22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ja-JP" altLang="en-US" sz="831">
                <a:solidFill>
                  <a:prstClr val="black"/>
                </a:solidFill>
                <a:latin typeface="Calibri"/>
                <a:ea typeface="ＭＳ Ｐゴシック"/>
              </a:rPr>
              <a:t>平成</a:t>
            </a:r>
          </a:p>
        </p:txBody>
      </p:sp>
      <p:sp>
        <p:nvSpPr>
          <p:cNvPr id="2053" name="テキスト 6"/>
          <p:cNvSpPr txBox="1">
            <a:spLocks noChangeArrowheads="1"/>
          </p:cNvSpPr>
          <p:nvPr/>
        </p:nvSpPr>
        <p:spPr bwMode="auto">
          <a:xfrm>
            <a:off x="2272348" y="394143"/>
            <a:ext cx="4571204" cy="532026"/>
          </a:xfrm>
          <a:prstGeom prst="rect">
            <a:avLst/>
          </a:prstGeom>
          <a:solidFill>
            <a:schemeClr val="accent4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954" b="1">
                <a:solidFill>
                  <a:prstClr val="black"/>
                </a:solidFill>
              </a:rPr>
              <a:t>死亡数の年次推移</a:t>
            </a:r>
            <a:endParaRPr lang="ja-JP" altLang="en-US" sz="2585" b="1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70821" y="2299029"/>
            <a:ext cx="1015021" cy="3763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846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120</a:t>
            </a:r>
            <a:r>
              <a:rPr lang="ja-JP" altLang="en-US" sz="1846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万人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6366661" y="2365497"/>
            <a:ext cx="2259943" cy="797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662">
              <a:solidFill>
                <a:prstClr val="white"/>
              </a:solidFill>
            </a:endParaRPr>
          </a:p>
        </p:txBody>
      </p:sp>
      <p:sp>
        <p:nvSpPr>
          <p:cNvPr id="11" name="二等辺三角形 10"/>
          <p:cNvSpPr/>
          <p:nvPr/>
        </p:nvSpPr>
        <p:spPr>
          <a:xfrm>
            <a:off x="6964881" y="1681892"/>
            <a:ext cx="1329378" cy="106350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662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49137" y="1169057"/>
            <a:ext cx="1015021" cy="3763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846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170</a:t>
            </a:r>
            <a:r>
              <a:rPr lang="ja-JP" altLang="en-US" sz="1846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万人</a:t>
            </a:r>
          </a:p>
        </p:txBody>
      </p:sp>
      <p:sp>
        <p:nvSpPr>
          <p:cNvPr id="9" name="下矢印 8"/>
          <p:cNvSpPr/>
          <p:nvPr/>
        </p:nvSpPr>
        <p:spPr>
          <a:xfrm flipV="1">
            <a:off x="7363695" y="4957785"/>
            <a:ext cx="265876" cy="465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662" dirty="0">
              <a:solidFill>
                <a:prstClr val="white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5170220" y="2764311"/>
            <a:ext cx="2658757" cy="398814"/>
            <a:chOff x="5673080" y="2708920"/>
            <a:chExt cx="3528392" cy="504056"/>
          </a:xfrm>
        </p:grpSpPr>
        <p:sp>
          <p:nvSpPr>
            <p:cNvPr id="18" name="正方形/長方形 17"/>
            <p:cNvSpPr/>
            <p:nvPr/>
          </p:nvSpPr>
          <p:spPr>
            <a:xfrm>
              <a:off x="5817096" y="2852936"/>
              <a:ext cx="324036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662">
                <a:solidFill>
                  <a:prstClr val="white"/>
                </a:solidFill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673080" y="2708920"/>
              <a:ext cx="352839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662">
                <a:solidFill>
                  <a:prstClr val="white"/>
                </a:solidFill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5768441" y="2897249"/>
            <a:ext cx="1640193" cy="490134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585" b="1" dirty="0">
                <a:solidFill>
                  <a:srgbClr val="FF0066"/>
                </a:solidFill>
                <a:latin typeface="ＭＳ Ｐゴシック"/>
              </a:rPr>
              <a:t>＋５０万人</a:t>
            </a:r>
          </a:p>
        </p:txBody>
      </p:sp>
      <p:sp>
        <p:nvSpPr>
          <p:cNvPr id="7" name="下矢印 6"/>
          <p:cNvSpPr/>
          <p:nvPr/>
        </p:nvSpPr>
        <p:spPr>
          <a:xfrm flipV="1">
            <a:off x="5303158" y="4957785"/>
            <a:ext cx="265876" cy="465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662" dirty="0">
              <a:solidFill>
                <a:prstClr val="white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79720" y="3694850"/>
            <a:ext cx="4863832" cy="6036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32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病院：</a:t>
            </a:r>
            <a:r>
              <a:rPr lang="en-US" altLang="ja-JP" sz="332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9,000</a:t>
            </a:r>
            <a:r>
              <a:rPr lang="ja-JP" altLang="en-US" sz="332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⇒</a:t>
            </a:r>
            <a:r>
              <a:rPr lang="en-US" altLang="ja-JP" sz="332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8,000</a:t>
            </a:r>
            <a:r>
              <a:rPr lang="ja-JP" altLang="en-US" sz="332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／</a:t>
            </a:r>
            <a:r>
              <a:rPr lang="en-US" altLang="ja-JP" sz="332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10</a:t>
            </a:r>
            <a:r>
              <a:rPr lang="ja-JP" altLang="en-US" sz="332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年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79712" y="4427654"/>
            <a:ext cx="5631670" cy="6036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32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</a:rPr>
              <a:t>病床数：将来も決して増えない</a:t>
            </a:r>
          </a:p>
        </p:txBody>
      </p:sp>
    </p:spTree>
    <p:extLst>
      <p:ext uri="{BB962C8B-B14F-4D97-AF65-F5344CB8AC3E}">
        <p14:creationId xmlns="" xmlns:p14="http://schemas.microsoft.com/office/powerpoint/2010/main" val="9085392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412E-6 -8.14061E-7 L 0.00016 -0.340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0564E-6 -8.14061E-7 L -3.20564E-6 -0.508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5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85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85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85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38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9" grpId="0" animBg="1"/>
      <p:bldP spid="9" grpId="1" animBg="1"/>
      <p:bldP spid="21" grpId="0" animBg="1"/>
      <p:bldP spid="7" grpId="0" animBg="1"/>
      <p:bldP spid="7" grpId="1" animBg="1"/>
      <p:bldP spid="2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6578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071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5492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1734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5777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7374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5327236"/>
              </p:ext>
            </p:extLst>
          </p:nvPr>
        </p:nvGraphicFramePr>
        <p:xfrm>
          <a:off x="179512" y="692696"/>
          <a:ext cx="8502818" cy="5664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4216"/>
                <a:gridCol w="1944216"/>
                <a:gridCol w="1152128"/>
                <a:gridCol w="1158002"/>
                <a:gridCol w="1196201"/>
                <a:gridCol w="110805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若年女性（</a:t>
                      </a:r>
                      <a:r>
                        <a:rPr kumimoji="1" lang="en-US" altLang="ja-JP" sz="1400" dirty="0" smtClean="0"/>
                        <a:t>20</a:t>
                      </a:r>
                      <a:r>
                        <a:rPr kumimoji="1" lang="ja-JP" altLang="en-US" sz="1400" dirty="0" smtClean="0"/>
                        <a:t>～</a:t>
                      </a:r>
                      <a:r>
                        <a:rPr kumimoji="1" lang="en-US" altLang="ja-JP" sz="1400" dirty="0" smtClean="0"/>
                        <a:t>39</a:t>
                      </a:r>
                      <a:r>
                        <a:rPr kumimoji="1" lang="ja-JP" altLang="en-US" sz="1400" dirty="0" smtClean="0"/>
                        <a:t>歳）減少率（％）収束なし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→</a:t>
                      </a:r>
                      <a:r>
                        <a:rPr kumimoji="1" lang="en-US" altLang="ja-JP" sz="1400" dirty="0" smtClean="0"/>
                        <a:t>2040</a:t>
                      </a:r>
                      <a:endParaRPr kumimoji="1" lang="ja-JP" altLang="en-US" sz="14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千葉県栄町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-77.3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583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12,104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2,570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22,580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千葉県長南町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-72.0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217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4,854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9,073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千葉県鋸南町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-70.1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191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4,428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8,950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千葉県東庄町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-68.0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431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8,120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1,347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15,154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千葉県睦沢町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-67.3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215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4,079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7,340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千葉県銚子市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-65.4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2,345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36,950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6,784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70,210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千葉県長柄町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-65.1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235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4,993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8,035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千葉県御宿町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-65.1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187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4,862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7,738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千葉県山武市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-64.9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1,950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33,946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5,562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56,089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千葉県富津市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-64.5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1,525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29,669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4,291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48,073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千葉県白子町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-63.9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425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7,133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1,178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12,151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千葉県大多喜町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-61.8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320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5,984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10,671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千葉県南房総市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-61.7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1,165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23,778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3,043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42,104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千葉県匝瑳市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-61.4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1,479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23,792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3,836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39,814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843808" y="6453336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002060"/>
                </a:solidFill>
              </a:rPr>
              <a:t>出所）「消滅可能性都市</a:t>
            </a:r>
            <a:r>
              <a:rPr lang="en-US" altLang="ja-JP" sz="1400" dirty="0" smtClean="0">
                <a:solidFill>
                  <a:srgbClr val="002060"/>
                </a:solidFill>
              </a:rPr>
              <a:t>896</a:t>
            </a:r>
            <a:r>
              <a:rPr lang="ja-JP" altLang="en-US" sz="1400" dirty="0" smtClean="0">
                <a:solidFill>
                  <a:srgbClr val="002060"/>
                </a:solidFill>
              </a:rPr>
              <a:t>全リストの衝撃」</a:t>
            </a:r>
            <a:r>
              <a:rPr lang="en-US" altLang="ja-JP" sz="1400" dirty="0" smtClean="0">
                <a:solidFill>
                  <a:srgbClr val="002060"/>
                </a:solidFill>
              </a:rPr>
              <a:t>,</a:t>
            </a:r>
            <a:r>
              <a:rPr lang="ja-JP" altLang="en-US" sz="1400" dirty="0" smtClean="0">
                <a:solidFill>
                  <a:srgbClr val="002060"/>
                </a:solidFill>
              </a:rPr>
              <a:t>中央公論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r>
              <a:rPr lang="ja-JP" altLang="en-US" sz="1400" dirty="0" smtClean="0">
                <a:solidFill>
                  <a:srgbClr val="002060"/>
                </a:solidFill>
              </a:rPr>
              <a:t>　</a:t>
            </a:r>
            <a:r>
              <a:rPr lang="en-US" altLang="ja-JP" sz="1400" dirty="0" smtClean="0">
                <a:solidFill>
                  <a:srgbClr val="002060"/>
                </a:solidFill>
              </a:rPr>
              <a:t>2014</a:t>
            </a:r>
            <a:r>
              <a:rPr lang="ja-JP" altLang="en-US" sz="1400" dirty="0" smtClean="0">
                <a:solidFill>
                  <a:srgbClr val="002060"/>
                </a:solidFill>
              </a:rPr>
              <a:t>年</a:t>
            </a:r>
            <a:r>
              <a:rPr lang="en-US" altLang="ja-JP" sz="1400" dirty="0" smtClean="0">
                <a:solidFill>
                  <a:srgbClr val="002060"/>
                </a:solidFill>
              </a:rPr>
              <a:t>6</a:t>
            </a:r>
            <a:r>
              <a:rPr lang="ja-JP" altLang="en-US" sz="1400" dirty="0" smtClean="0">
                <a:solidFill>
                  <a:srgbClr val="002060"/>
                </a:solidFill>
              </a:rPr>
              <a:t>月号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87824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3366FF"/>
                </a:solidFill>
              </a:rPr>
              <a:t>消滅可能性市町村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04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01968342"/>
              </p:ext>
            </p:extLst>
          </p:nvPr>
        </p:nvGraphicFramePr>
        <p:xfrm>
          <a:off x="179512" y="692696"/>
          <a:ext cx="8502818" cy="54268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4216"/>
                <a:gridCol w="1944216"/>
                <a:gridCol w="1152128"/>
                <a:gridCol w="1158002"/>
                <a:gridCol w="1196201"/>
                <a:gridCol w="110805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若年女性（</a:t>
                      </a:r>
                      <a:r>
                        <a:rPr kumimoji="1" lang="en-US" altLang="ja-JP" sz="1400" dirty="0" smtClean="0"/>
                        <a:t>20</a:t>
                      </a:r>
                      <a:r>
                        <a:rPr kumimoji="1" lang="ja-JP" altLang="en-US" sz="1400" dirty="0" smtClean="0"/>
                        <a:t>～</a:t>
                      </a:r>
                      <a:r>
                        <a:rPr kumimoji="1" lang="en-US" altLang="ja-JP" sz="1400" dirty="0" smtClean="0"/>
                        <a:t>39</a:t>
                      </a:r>
                      <a:r>
                        <a:rPr kumimoji="1" lang="ja-JP" altLang="en-US" sz="1400" dirty="0" smtClean="0"/>
                        <a:t>歳）減少率（％）収束なし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→</a:t>
                      </a:r>
                      <a:r>
                        <a:rPr kumimoji="1" lang="en-US" altLang="ja-JP" sz="1400" dirty="0" smtClean="0"/>
                        <a:t>2040</a:t>
                      </a:r>
                      <a:endParaRPr kumimoji="1" lang="ja-JP" altLang="en-US" sz="14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千葉県香取市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-61.1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3,062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49,016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7,861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82,866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千葉県八街市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-61.0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49,746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8,151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73,212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</a:t>
                      </a:r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多古町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-60.8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9,576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1,452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16,002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千葉県芝山町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-60.6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4,781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7,920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千葉県九十九里町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-59.3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10,578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1,781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18,004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ja-JP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千葉県横芝光町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-58.5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998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14,670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2,406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24,675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千葉県勝浦市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-58.2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12,499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1,669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20,788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千葉県神崎町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-57.2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4,296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6,454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千葉県東金市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-56.2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3,204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46,245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7,318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61,751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ja-JP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千葉県いすみ市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-55.3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1,604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27,007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3,590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40,962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千葉県君津市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-55.2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4,262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63,058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9,522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89,168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</a:t>
                      </a:r>
                      <a:endParaRPr kumimoji="1" lang="en-US" altLang="zh-TW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+mn-cs"/>
                      </a:endParaRPr>
                    </a:p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千葉市</a:t>
                      </a:r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花見川区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-54.1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10,318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134,100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22,470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180,949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千葉県館山市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-51.2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2,210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33,920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4,525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49,290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843808" y="6453336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002060"/>
                </a:solidFill>
              </a:rPr>
              <a:t>出所）「消滅可能性都市</a:t>
            </a:r>
            <a:r>
              <a:rPr lang="en-US" altLang="ja-JP" sz="1400" dirty="0" smtClean="0">
                <a:solidFill>
                  <a:srgbClr val="002060"/>
                </a:solidFill>
              </a:rPr>
              <a:t>896</a:t>
            </a:r>
            <a:r>
              <a:rPr lang="ja-JP" altLang="en-US" sz="1400" dirty="0" smtClean="0">
                <a:solidFill>
                  <a:srgbClr val="002060"/>
                </a:solidFill>
              </a:rPr>
              <a:t>全リストの衝撃」</a:t>
            </a:r>
            <a:r>
              <a:rPr lang="en-US" altLang="ja-JP" sz="1400" dirty="0" smtClean="0">
                <a:solidFill>
                  <a:srgbClr val="002060"/>
                </a:solidFill>
              </a:rPr>
              <a:t>,</a:t>
            </a:r>
            <a:r>
              <a:rPr lang="ja-JP" altLang="en-US" sz="1400" dirty="0" smtClean="0">
                <a:solidFill>
                  <a:srgbClr val="002060"/>
                </a:solidFill>
              </a:rPr>
              <a:t>中央公論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r>
              <a:rPr lang="ja-JP" altLang="en-US" sz="1400" dirty="0" smtClean="0">
                <a:solidFill>
                  <a:srgbClr val="002060"/>
                </a:solidFill>
              </a:rPr>
              <a:t>　</a:t>
            </a:r>
            <a:r>
              <a:rPr lang="en-US" altLang="ja-JP" sz="1400" dirty="0" smtClean="0">
                <a:solidFill>
                  <a:srgbClr val="002060"/>
                </a:solidFill>
              </a:rPr>
              <a:t>2014</a:t>
            </a:r>
            <a:r>
              <a:rPr lang="ja-JP" altLang="en-US" sz="1400" dirty="0" smtClean="0">
                <a:solidFill>
                  <a:srgbClr val="002060"/>
                </a:solidFill>
              </a:rPr>
              <a:t>年</a:t>
            </a:r>
            <a:r>
              <a:rPr lang="en-US" altLang="ja-JP" sz="1400" dirty="0" smtClean="0">
                <a:solidFill>
                  <a:srgbClr val="002060"/>
                </a:solidFill>
              </a:rPr>
              <a:t>6</a:t>
            </a:r>
            <a:r>
              <a:rPr lang="ja-JP" altLang="en-US" sz="1400" dirty="0" smtClean="0">
                <a:solidFill>
                  <a:srgbClr val="002060"/>
                </a:solidFill>
              </a:rPr>
              <a:t>月号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87824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3366FF"/>
                </a:solidFill>
              </a:rPr>
              <a:t>消滅可能性市町村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873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958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717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死亡割合の年次推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323" y="571500"/>
            <a:ext cx="8496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テキスト 6"/>
          <p:cNvSpPr txBox="1">
            <a:spLocks noChangeArrowheads="1"/>
          </p:cNvSpPr>
          <p:nvPr/>
        </p:nvSpPr>
        <p:spPr bwMode="auto">
          <a:xfrm>
            <a:off x="716806" y="571065"/>
            <a:ext cx="7632700" cy="3985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585" b="1" dirty="0">
                <a:solidFill>
                  <a:prstClr val="black"/>
                </a:solidFill>
              </a:rPr>
              <a:t>医療機関における死亡割合の年次推移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79712" y="2564905"/>
            <a:ext cx="2472152" cy="34810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662" b="1" dirty="0">
                <a:solidFill>
                  <a:prstClr val="black"/>
                </a:solidFill>
                <a:latin typeface="Calibri"/>
                <a:ea typeface="ＭＳ Ｐゴシック"/>
              </a:rPr>
              <a:t>自宅で死亡する者の割合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15045" y="3819237"/>
            <a:ext cx="2898550" cy="34810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662" b="1" dirty="0">
                <a:solidFill>
                  <a:prstClr val="black"/>
                </a:solidFill>
                <a:latin typeface="Calibri"/>
                <a:ea typeface="ＭＳ Ｐゴシック"/>
              </a:rPr>
              <a:t>医療機関で死亡する者の割合</a:t>
            </a:r>
          </a:p>
        </p:txBody>
      </p:sp>
    </p:spTree>
    <p:extLst>
      <p:ext uri="{BB962C8B-B14F-4D97-AF65-F5344CB8AC3E}">
        <p14:creationId xmlns="" xmlns:p14="http://schemas.microsoft.com/office/powerpoint/2010/main" val="2863876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2828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99618" y="2132856"/>
            <a:ext cx="3888432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○利用状況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r>
              <a:rPr lang="ja-JP" altLang="en-US" sz="1400" b="1" dirty="0" smtClean="0">
                <a:solidFill>
                  <a:schemeClr val="tx1"/>
                </a:solidFill>
              </a:rPr>
              <a:t>・利用患者数：約</a:t>
            </a:r>
            <a:r>
              <a:rPr lang="en-US" altLang="ja-JP" sz="1400" b="1" dirty="0" smtClean="0">
                <a:solidFill>
                  <a:schemeClr val="tx1"/>
                </a:solidFill>
              </a:rPr>
              <a:t>90</a:t>
            </a:r>
            <a:r>
              <a:rPr lang="ja-JP" altLang="en-US" sz="1400" b="1" dirty="0" smtClean="0">
                <a:solidFill>
                  <a:schemeClr val="tx1"/>
                </a:solidFill>
              </a:rPr>
              <a:t>症例（試行時からの通算）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・</a:t>
            </a:r>
            <a:r>
              <a:rPr kumimoji="1" lang="en-US" altLang="ja-JP" sz="1400" b="1" dirty="0" smtClean="0">
                <a:solidFill>
                  <a:schemeClr val="tx1"/>
                </a:solidFill>
              </a:rPr>
              <a:t>ID</a:t>
            </a:r>
            <a:r>
              <a:rPr kumimoji="1" lang="ja-JP" altLang="en-US" sz="1400" b="1" dirty="0" smtClean="0">
                <a:solidFill>
                  <a:schemeClr val="tx1"/>
                </a:solidFill>
              </a:rPr>
              <a:t>所有関係者数：約</a:t>
            </a:r>
            <a:r>
              <a:rPr kumimoji="1" lang="en-US" altLang="ja-JP" sz="1400" b="1" dirty="0" smtClean="0">
                <a:solidFill>
                  <a:schemeClr val="tx1"/>
                </a:solidFill>
              </a:rPr>
              <a:t>180</a:t>
            </a:r>
            <a:r>
              <a:rPr kumimoji="1" lang="ja-JP" altLang="en-US" sz="1400" b="1" dirty="0" smtClean="0">
                <a:solidFill>
                  <a:schemeClr val="tx1"/>
                </a:solidFill>
              </a:rPr>
              <a:t>事業者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（個人ベースでは</a:t>
            </a:r>
            <a:r>
              <a:rPr kumimoji="1" lang="en-US" altLang="ja-JP" sz="1400" b="1" dirty="0" smtClean="0">
                <a:solidFill>
                  <a:schemeClr val="tx1"/>
                </a:solidFill>
              </a:rPr>
              <a:t>500</a:t>
            </a:r>
            <a:r>
              <a:rPr kumimoji="1" lang="ja-JP" altLang="en-US" sz="1400" b="1" dirty="0" smtClean="0">
                <a:solidFill>
                  <a:schemeClr val="tx1"/>
                </a:solidFill>
              </a:rPr>
              <a:t>人超）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r>
              <a:rPr lang="ja-JP" altLang="en-US" sz="1400" b="1" dirty="0" smtClean="0">
                <a:solidFill>
                  <a:schemeClr val="tx1"/>
                </a:solidFill>
              </a:rPr>
              <a:t>（市内の医療・介護等関係事業者数の約</a:t>
            </a:r>
            <a:r>
              <a:rPr lang="en-US" altLang="ja-JP" sz="1400" b="1" dirty="0" smtClean="0">
                <a:solidFill>
                  <a:schemeClr val="tx1"/>
                </a:solidFill>
              </a:rPr>
              <a:t>20</a:t>
            </a:r>
            <a:r>
              <a:rPr lang="ja-JP" altLang="en-US" sz="1400" b="1" dirty="0" smtClean="0">
                <a:solidFill>
                  <a:schemeClr val="tx1"/>
                </a:solidFill>
              </a:rPr>
              <a:t>％弱）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12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335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1114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799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27859352"/>
              </p:ext>
            </p:extLst>
          </p:nvPr>
        </p:nvGraphicFramePr>
        <p:xfrm>
          <a:off x="179512" y="332656"/>
          <a:ext cx="8502818" cy="63882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4216"/>
                <a:gridCol w="1944216"/>
                <a:gridCol w="1152128"/>
                <a:gridCol w="1158002"/>
                <a:gridCol w="1196201"/>
                <a:gridCol w="1108055"/>
              </a:tblGrid>
              <a:tr h="79200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若年女性（</a:t>
                      </a:r>
                      <a:r>
                        <a:rPr kumimoji="1" lang="en-US" altLang="ja-JP" sz="1200" dirty="0" smtClean="0"/>
                        <a:t>20</a:t>
                      </a:r>
                      <a:r>
                        <a:rPr kumimoji="1" lang="ja-JP" altLang="en-US" sz="1200" dirty="0" smtClean="0"/>
                        <a:t>～</a:t>
                      </a:r>
                      <a:r>
                        <a:rPr kumimoji="1" lang="en-US" altLang="ja-JP" sz="1200" dirty="0" smtClean="0"/>
                        <a:t>39</a:t>
                      </a:r>
                      <a:r>
                        <a:rPr kumimoji="1" lang="ja-JP" altLang="en-US" sz="1200" dirty="0" smtClean="0"/>
                        <a:t>歳）減少率（％）収束なし</a:t>
                      </a:r>
                      <a:endParaRPr kumimoji="1" lang="en-US" altLang="ja-JP" sz="1200" dirty="0" smtClean="0"/>
                    </a:p>
                    <a:p>
                      <a:pPr algn="ctr"/>
                      <a:r>
                        <a:rPr kumimoji="1" lang="en-US" altLang="ja-JP" sz="1200" dirty="0" smtClean="0"/>
                        <a:t>2010</a:t>
                      </a:r>
                      <a:r>
                        <a:rPr kumimoji="1" lang="ja-JP" altLang="en-US" sz="1200" dirty="0" smtClean="0"/>
                        <a:t>→</a:t>
                      </a:r>
                      <a:r>
                        <a:rPr kumimoji="1" lang="en-US" altLang="ja-JP" sz="1200" dirty="0" smtClean="0"/>
                        <a:t>2040</a:t>
                      </a:r>
                      <a:endParaRPr kumimoji="1" lang="ja-JP" alt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2040</a:t>
                      </a:r>
                      <a:r>
                        <a:rPr kumimoji="1" lang="ja-JP" altLang="en-US" sz="1200" dirty="0" smtClean="0"/>
                        <a:t>年</a:t>
                      </a:r>
                      <a:endParaRPr kumimoji="1" lang="en-US" altLang="ja-JP" sz="1200" dirty="0" smtClean="0"/>
                    </a:p>
                    <a:p>
                      <a:pPr algn="ctr"/>
                      <a:r>
                        <a:rPr kumimoji="1" lang="ja-JP" altLang="en-US" sz="1200" dirty="0" smtClean="0"/>
                        <a:t>若年女性</a:t>
                      </a:r>
                      <a:endParaRPr kumimoji="1" lang="en-US" altLang="ja-JP" sz="1200" dirty="0" smtClean="0"/>
                    </a:p>
                    <a:p>
                      <a:pPr algn="ctr"/>
                      <a:r>
                        <a:rPr kumimoji="1" lang="ja-JP" altLang="en-US" sz="1200" dirty="0" smtClean="0"/>
                        <a:t>人口</a:t>
                      </a:r>
                      <a:endParaRPr kumimoji="1" lang="en-US" altLang="ja-JP" sz="12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2040</a:t>
                      </a:r>
                      <a:r>
                        <a:rPr kumimoji="1" lang="ja-JP" altLang="en-US" sz="1200" dirty="0" smtClean="0"/>
                        <a:t>年</a:t>
                      </a:r>
                      <a:endParaRPr kumimoji="1" lang="en-US" altLang="ja-JP" sz="1200" dirty="0" smtClean="0"/>
                    </a:p>
                    <a:p>
                      <a:pPr algn="ctr"/>
                      <a:endParaRPr kumimoji="1" lang="en-US" altLang="ja-JP" sz="1200" dirty="0" smtClean="0"/>
                    </a:p>
                    <a:p>
                      <a:pPr algn="ctr"/>
                      <a:r>
                        <a:rPr kumimoji="1" lang="ja-JP" altLang="en-US" sz="1200" dirty="0" smtClean="0"/>
                        <a:t>（総人口）</a:t>
                      </a:r>
                      <a:endParaRPr kumimoji="1" lang="ja-JP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2010</a:t>
                      </a:r>
                      <a:r>
                        <a:rPr kumimoji="1" lang="ja-JP" altLang="en-US" sz="1200" dirty="0" smtClean="0"/>
                        <a:t>年</a:t>
                      </a:r>
                      <a:endParaRPr kumimoji="1" lang="en-US" altLang="ja-JP" sz="1200" dirty="0" smtClean="0"/>
                    </a:p>
                    <a:p>
                      <a:pPr algn="ctr"/>
                      <a:r>
                        <a:rPr kumimoji="1" lang="ja-JP" altLang="en-US" sz="1200" dirty="0" smtClean="0"/>
                        <a:t>若年女性</a:t>
                      </a:r>
                      <a:endParaRPr kumimoji="1" lang="en-US" altLang="ja-JP" sz="1200" dirty="0" smtClean="0"/>
                    </a:p>
                    <a:p>
                      <a:pPr algn="ctr"/>
                      <a:r>
                        <a:rPr kumimoji="1" lang="ja-JP" altLang="en-US" sz="1200" dirty="0" smtClean="0"/>
                        <a:t>人口</a:t>
                      </a:r>
                      <a:endParaRPr kumimoji="1" lang="en-US" altLang="ja-JP" sz="1200" dirty="0" smtClean="0"/>
                    </a:p>
                    <a:p>
                      <a:pPr algn="ctr"/>
                      <a:endParaRPr kumimoji="1" lang="ja-JP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2010</a:t>
                      </a:r>
                      <a:r>
                        <a:rPr kumimoji="1" lang="ja-JP" altLang="en-US" sz="1200" dirty="0" smtClean="0"/>
                        <a:t>年</a:t>
                      </a:r>
                      <a:endParaRPr kumimoji="1" lang="en-US" altLang="ja-JP" sz="1200" dirty="0" smtClean="0"/>
                    </a:p>
                    <a:p>
                      <a:pPr algn="ctr"/>
                      <a:endParaRPr kumimoji="1" lang="en-US" altLang="ja-JP" sz="1200" dirty="0" smtClean="0"/>
                    </a:p>
                    <a:p>
                      <a:pPr algn="ctr"/>
                      <a:r>
                        <a:rPr kumimoji="1" lang="ja-JP" altLang="en-US" sz="1200" dirty="0" smtClean="0"/>
                        <a:t>（総人口）</a:t>
                      </a:r>
                      <a:endParaRPr kumimoji="1" lang="ja-JP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埼玉県東秩父村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-82.6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49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1,411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279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3,348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埼玉県小川町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-75.6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791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17,212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3,246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32,913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ja-JP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埼玉県ときがわ町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-75.5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290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6,783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1,185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12,418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埼玉県鳩山町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-71.6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426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9,681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1,501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15,305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埼玉県吉見町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-70.7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648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12,129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2,208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21,079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埼玉県長瀞町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-67.5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239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4,542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735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7,908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ja-JP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埼玉県横瀬町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-67.4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283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4,910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867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9,039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埼玉県小鹿野町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-63.6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440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7,483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1,208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13,436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埼玉県幸手市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-62.7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2,344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33,151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6,279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54,012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埼玉県皆野町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-62.3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386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6,309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1,024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10,888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埼玉県川島町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-60.0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961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14,697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2,403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22,147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埼玉県越生町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-59.8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527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7,115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1,311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12,537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埼玉県寄居町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-58.5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1,571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23,525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3,785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35,774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埼玉県嵐山町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</a:rPr>
                        <a:t>-58.1 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927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12,697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2,211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18,887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埼玉県美里町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-57.8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500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7,900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1,186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11,605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埼玉県行田市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-56.2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4,336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56,833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9,899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85,786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埼玉県宮代町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-56.0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1,643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22,604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3,731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33,641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埼玉県北本市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-55.0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3,785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48,644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8,419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68,888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埼玉県三郷市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-54.9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7,590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90,763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16,826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131,415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埼玉県飯能市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-52.3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4,399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63,075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>
                          <a:effectLst/>
                        </a:rPr>
                        <a:t>9,221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83,549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265012">
                <a:tc>
                  <a:txBody>
                    <a:bodyPr/>
                    <a:lstStyle/>
                    <a:p>
                      <a:pPr marL="342900" lvl="1" algn="l" defTabSz="685800" rtl="0" eaLnBrk="1" fontAlgn="ctr" latinLnBrk="0" hangingPunct="1"/>
                      <a:r>
                        <a:rPr kumimoji="1" lang="zh-TW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+mn-cs"/>
                        </a:rPr>
                        <a:t>埼玉県秩父市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</a:rPr>
                        <a:t>-51.3 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3,173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40,916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dirty="0">
                          <a:effectLst/>
                        </a:rPr>
                        <a:t>6,511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 smtClean="0">
                          <a:effectLst/>
                        </a:rPr>
                        <a:t>（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66,955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683568" y="6700718"/>
            <a:ext cx="554461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 dirty="0" smtClean="0">
                <a:solidFill>
                  <a:srgbClr val="002060"/>
                </a:solidFill>
              </a:rPr>
              <a:t>出所）「消滅可能性都市</a:t>
            </a:r>
            <a:r>
              <a:rPr lang="en-US" altLang="ja-JP" sz="600" dirty="0" smtClean="0">
                <a:solidFill>
                  <a:srgbClr val="002060"/>
                </a:solidFill>
              </a:rPr>
              <a:t>896</a:t>
            </a:r>
            <a:r>
              <a:rPr lang="ja-JP" altLang="en-US" sz="600" dirty="0" smtClean="0">
                <a:solidFill>
                  <a:srgbClr val="002060"/>
                </a:solidFill>
              </a:rPr>
              <a:t>全リストの衝撃」</a:t>
            </a:r>
            <a:r>
              <a:rPr lang="en-US" altLang="ja-JP" sz="600" dirty="0" smtClean="0">
                <a:solidFill>
                  <a:srgbClr val="002060"/>
                </a:solidFill>
              </a:rPr>
              <a:t>,</a:t>
            </a:r>
            <a:r>
              <a:rPr lang="ja-JP" altLang="en-US" sz="600" dirty="0" smtClean="0">
                <a:solidFill>
                  <a:srgbClr val="002060"/>
                </a:solidFill>
              </a:rPr>
              <a:t>中央公論</a:t>
            </a:r>
            <a:r>
              <a:rPr lang="en-US" altLang="ja-JP" sz="600" dirty="0" smtClean="0">
                <a:solidFill>
                  <a:srgbClr val="002060"/>
                </a:solidFill>
              </a:rPr>
              <a:t>.</a:t>
            </a:r>
            <a:r>
              <a:rPr lang="ja-JP" altLang="en-US" sz="600" dirty="0" smtClean="0">
                <a:solidFill>
                  <a:srgbClr val="002060"/>
                </a:solidFill>
              </a:rPr>
              <a:t>　</a:t>
            </a:r>
            <a:r>
              <a:rPr lang="en-US" altLang="ja-JP" sz="600" dirty="0" smtClean="0">
                <a:solidFill>
                  <a:srgbClr val="002060"/>
                </a:solidFill>
              </a:rPr>
              <a:t>2014</a:t>
            </a:r>
            <a:r>
              <a:rPr lang="ja-JP" altLang="en-US" sz="600" dirty="0" smtClean="0">
                <a:solidFill>
                  <a:srgbClr val="002060"/>
                </a:solidFill>
              </a:rPr>
              <a:t>年</a:t>
            </a:r>
            <a:r>
              <a:rPr lang="en-US" altLang="ja-JP" sz="600" dirty="0" smtClean="0">
                <a:solidFill>
                  <a:srgbClr val="002060"/>
                </a:solidFill>
              </a:rPr>
              <a:t>6</a:t>
            </a:r>
            <a:r>
              <a:rPr lang="ja-JP" altLang="en-US" sz="600" dirty="0" smtClean="0">
                <a:solidFill>
                  <a:srgbClr val="002060"/>
                </a:solidFill>
              </a:rPr>
              <a:t>月号</a:t>
            </a:r>
            <a:r>
              <a:rPr lang="en-US" altLang="ja-JP" sz="600" dirty="0" smtClean="0">
                <a:solidFill>
                  <a:srgbClr val="002060"/>
                </a:solidFill>
              </a:rPr>
              <a:t>.</a:t>
            </a:r>
            <a:endParaRPr kumimoji="1" lang="ja-JP" altLang="en-US" sz="600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87824" y="-589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>
                <a:solidFill>
                  <a:srgbClr val="3366FF"/>
                </a:solidFill>
              </a:rPr>
              <a:t>消滅可能性市町村</a:t>
            </a:r>
            <a:endParaRPr kumimoji="1" lang="ja-JP" altLang="en-US" sz="1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86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99" y="114733"/>
            <a:ext cx="8853601" cy="6628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3920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99" y="114733"/>
            <a:ext cx="8853601" cy="6628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3722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99" y="114733"/>
            <a:ext cx="8853601" cy="6628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7681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99" y="114733"/>
            <a:ext cx="8853601" cy="6628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6512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76044" y="1073289"/>
            <a:ext cx="84193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自宅・</a:t>
            </a:r>
            <a:r>
              <a:rPr kumimoji="1" lang="ja-JP" altLang="en-US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在宅で「末期の水」をとる「地域包括ケアシステム」など、富山県、いや高岡市では“幻想”</a:t>
            </a:r>
            <a:r>
              <a:rPr kumimoji="1" lang="en-US" altLang="ja-JP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!?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dirty="0" smtClean="0">
                <a:solidFill>
                  <a:schemeClr val="tx1"/>
                </a:solidFill>
              </a:rPr>
              <a:t>しかし、高岡市民の</a:t>
            </a:r>
            <a:r>
              <a:rPr lang="ja-JP" altLang="en-US" sz="2400" dirty="0">
                <a:solidFill>
                  <a:schemeClr val="tx1"/>
                </a:solidFill>
              </a:rPr>
              <a:t>大半</a:t>
            </a:r>
            <a:r>
              <a:rPr lang="ja-JP" altLang="en-US" sz="2400" dirty="0" smtClean="0">
                <a:solidFill>
                  <a:schemeClr val="tx1"/>
                </a:solidFill>
              </a:rPr>
              <a:t>の（後期）高齢者は大きな家に住んでいるので「最期のマネジメント」がその人のＱＯＬを決める。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 smtClean="0">
                <a:solidFill>
                  <a:schemeClr val="tx1"/>
                </a:solidFill>
              </a:rPr>
              <a:t>　　　　（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ex.DPC</a:t>
            </a:r>
            <a:r>
              <a:rPr lang="ja-JP" altLang="en-US" sz="2400" dirty="0">
                <a:solidFill>
                  <a:schemeClr val="tx1"/>
                </a:solidFill>
              </a:rPr>
              <a:t>の低減制や「</a:t>
            </a:r>
            <a:r>
              <a:rPr lang="ja-JP" altLang="en-US" sz="2400" dirty="0" smtClean="0">
                <a:solidFill>
                  <a:schemeClr val="tx1"/>
                </a:solidFill>
              </a:rPr>
              <a:t>個室料」の説明はさりげなく</a:t>
            </a:r>
            <a:r>
              <a:rPr lang="en-US" altLang="ja-JP" sz="240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kumimoji="1" lang="ja-JP" altLang="en-US" sz="2400" dirty="0" smtClean="0">
                <a:solidFill>
                  <a:schemeClr val="tx1"/>
                </a:solidFill>
              </a:rPr>
              <a:t>日本、</a:t>
            </a:r>
            <a:r>
              <a:rPr lang="ja-JP" altLang="en-US" sz="2400" dirty="0">
                <a:solidFill>
                  <a:schemeClr val="tx1"/>
                </a:solidFill>
              </a:rPr>
              <a:t>いや少なくとも</a:t>
            </a:r>
            <a:r>
              <a:rPr lang="ja-JP" altLang="en-US" sz="2400" dirty="0" smtClean="0">
                <a:solidFill>
                  <a:schemeClr val="tx1"/>
                </a:solidFill>
              </a:rPr>
              <a:t>高岡市では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 </a:t>
            </a:r>
            <a:r>
              <a:rPr kumimoji="1" lang="ja-JP" altLang="en-US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“医療の遺言書”</a:t>
            </a:r>
            <a:r>
              <a:rPr lang="ja-JP" altLang="en-US" sz="2400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た</a:t>
            </a:r>
            <a:r>
              <a:rPr lang="ja-JP" altLang="en-US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る</a:t>
            </a:r>
            <a:r>
              <a:rPr kumimoji="1" lang="ja-JP" altLang="en-US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事前指定書や</a:t>
            </a:r>
            <a:r>
              <a:rPr kumimoji="1" lang="en-US" altLang="ja-JP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Ending Note</a:t>
            </a:r>
            <a:r>
              <a:rPr kumimoji="1" lang="ja-JP" altLang="en-US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の導入などありえないので「家族とのコミニュケーション」が大切！</a:t>
            </a:r>
            <a:endParaRPr kumimoji="1" lang="en-US" altLang="ja-JP" sz="2400" u="heavy" dirty="0" smtClean="0">
              <a:solidFill>
                <a:schemeClr val="tx1"/>
              </a:solidFill>
              <a:uFill>
                <a:solidFill>
                  <a:srgbClr val="FF0000"/>
                </a:solidFill>
              </a:u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 sz="2400" dirty="0" smtClean="0">
                <a:solidFill>
                  <a:schemeClr val="tx1"/>
                </a:solidFill>
              </a:rPr>
              <a:t>付添家族も高齢化しているのでポイントは不肖の息子、娘への連絡か。</a:t>
            </a:r>
            <a:endParaRPr lang="en-US" altLang="ja-JP" sz="2400" dirty="0" smtClean="0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57067" y="390075"/>
            <a:ext cx="571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chemeClr val="tx1"/>
                </a:solidFill>
              </a:rPr>
              <a:t>父の死</a:t>
            </a:r>
            <a:r>
              <a:rPr lang="ja-JP" altLang="en-US" sz="3200" b="1" dirty="0" smtClean="0">
                <a:solidFill>
                  <a:schemeClr val="tx1"/>
                </a:solidFill>
              </a:rPr>
              <a:t>から得た</a:t>
            </a:r>
            <a:r>
              <a:rPr lang="en-US" altLang="ja-JP" sz="3200" b="1" dirty="0" smtClean="0">
                <a:solidFill>
                  <a:schemeClr val="tx1"/>
                </a:solidFill>
              </a:rPr>
              <a:t>7</a:t>
            </a:r>
            <a:r>
              <a:rPr lang="ja-JP" altLang="en-US" sz="3200" b="1" dirty="0" err="1" smtClean="0">
                <a:solidFill>
                  <a:schemeClr val="tx1"/>
                </a:solidFill>
              </a:rPr>
              <a:t>つの</a:t>
            </a:r>
            <a:r>
              <a:rPr lang="ja-JP" altLang="en-US" sz="3200" b="1" dirty="0" smtClean="0">
                <a:solidFill>
                  <a:schemeClr val="tx1"/>
                </a:solidFill>
              </a:rPr>
              <a:t>教訓</a:t>
            </a:r>
            <a:endParaRPr kumimoji="1" lang="ja-JP" alt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2551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99" y="114733"/>
            <a:ext cx="8853601" cy="6628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47550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99" y="114733"/>
            <a:ext cx="8853601" cy="6628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5012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99" y="114733"/>
            <a:ext cx="8853601" cy="6628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87120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99" y="114733"/>
            <a:ext cx="8853601" cy="66285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063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78144220"/>
              </p:ext>
            </p:extLst>
          </p:nvPr>
        </p:nvGraphicFramePr>
        <p:xfrm>
          <a:off x="179512" y="692696"/>
          <a:ext cx="8502818" cy="4653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4216"/>
                <a:gridCol w="1944216"/>
                <a:gridCol w="1152128"/>
                <a:gridCol w="1158002"/>
                <a:gridCol w="1196201"/>
                <a:gridCol w="110805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若年女性（</a:t>
                      </a:r>
                      <a:r>
                        <a:rPr kumimoji="1" lang="en-US" altLang="ja-JP" sz="1400" dirty="0" smtClean="0"/>
                        <a:t>20</a:t>
                      </a:r>
                      <a:r>
                        <a:rPr kumimoji="1" lang="ja-JP" altLang="en-US" sz="1400" dirty="0" smtClean="0"/>
                        <a:t>～</a:t>
                      </a:r>
                      <a:r>
                        <a:rPr kumimoji="1" lang="en-US" altLang="ja-JP" sz="1400" dirty="0" smtClean="0"/>
                        <a:t>39</a:t>
                      </a:r>
                      <a:r>
                        <a:rPr kumimoji="1" lang="ja-JP" altLang="en-US" sz="1400" dirty="0" smtClean="0"/>
                        <a:t>歳）減少率（％）収束なし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→</a:t>
                      </a:r>
                      <a:r>
                        <a:rPr kumimoji="1" lang="en-US" altLang="ja-JP" sz="1400" dirty="0" smtClean="0"/>
                        <a:t>2040</a:t>
                      </a:r>
                      <a:endParaRPr kumimoji="1" lang="ja-JP" altLang="en-US" sz="14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福岡県鞍手町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-68.1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9,429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1,676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17,088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福岡県川崎町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-67.9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8,905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1,895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18,264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福岡県小竹町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-64.3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4,615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8,602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福岡県東峰村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-63.3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1,274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2,432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福岡県嘉麻市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-61.1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1,612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23,246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4,148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42,589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福岡県みやこ町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-60.4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12,923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1,921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21,572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福岡県水巻町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-60.0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1,361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20,116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3,403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30,021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福岡県みやま市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-59.3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1,559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23,922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3,833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40,732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福岡県八女市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-57.7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2,793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42,237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6,605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69,057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福岡県桂川町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-57.4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8,960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1,531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13,863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福岡県中間市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-57.3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1,985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25,922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4,652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44,210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843808" y="6453336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002060"/>
                </a:solidFill>
              </a:rPr>
              <a:t>出所）「消滅可能性都市</a:t>
            </a:r>
            <a:r>
              <a:rPr lang="en-US" altLang="ja-JP" sz="1400" dirty="0" smtClean="0">
                <a:solidFill>
                  <a:srgbClr val="002060"/>
                </a:solidFill>
              </a:rPr>
              <a:t>896</a:t>
            </a:r>
            <a:r>
              <a:rPr lang="ja-JP" altLang="en-US" sz="1400" dirty="0" smtClean="0">
                <a:solidFill>
                  <a:srgbClr val="002060"/>
                </a:solidFill>
              </a:rPr>
              <a:t>全リストの衝撃」</a:t>
            </a:r>
            <a:r>
              <a:rPr lang="en-US" altLang="ja-JP" sz="1400" dirty="0" smtClean="0">
                <a:solidFill>
                  <a:srgbClr val="002060"/>
                </a:solidFill>
              </a:rPr>
              <a:t>,</a:t>
            </a:r>
            <a:r>
              <a:rPr lang="ja-JP" altLang="en-US" sz="1400" dirty="0" smtClean="0">
                <a:solidFill>
                  <a:srgbClr val="002060"/>
                </a:solidFill>
              </a:rPr>
              <a:t>中央公論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r>
              <a:rPr lang="ja-JP" altLang="en-US" sz="1400" dirty="0" smtClean="0">
                <a:solidFill>
                  <a:srgbClr val="002060"/>
                </a:solidFill>
              </a:rPr>
              <a:t>　</a:t>
            </a:r>
            <a:r>
              <a:rPr lang="en-US" altLang="ja-JP" sz="1400" dirty="0" smtClean="0">
                <a:solidFill>
                  <a:srgbClr val="002060"/>
                </a:solidFill>
              </a:rPr>
              <a:t>2014</a:t>
            </a:r>
            <a:r>
              <a:rPr lang="ja-JP" altLang="en-US" sz="1400" dirty="0" smtClean="0">
                <a:solidFill>
                  <a:srgbClr val="002060"/>
                </a:solidFill>
              </a:rPr>
              <a:t>年</a:t>
            </a:r>
            <a:r>
              <a:rPr lang="en-US" altLang="ja-JP" sz="1400" dirty="0" smtClean="0">
                <a:solidFill>
                  <a:srgbClr val="002060"/>
                </a:solidFill>
              </a:rPr>
              <a:t>6</a:t>
            </a:r>
            <a:r>
              <a:rPr lang="ja-JP" altLang="en-US" sz="1400" dirty="0" smtClean="0">
                <a:solidFill>
                  <a:srgbClr val="002060"/>
                </a:solidFill>
              </a:rPr>
              <a:t>月号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87824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3366FF"/>
                </a:solidFill>
              </a:rPr>
              <a:t>消滅可能性市町村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81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06192121"/>
              </p:ext>
            </p:extLst>
          </p:nvPr>
        </p:nvGraphicFramePr>
        <p:xfrm>
          <a:off x="179512" y="692696"/>
          <a:ext cx="8502818" cy="48134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4216"/>
                <a:gridCol w="1944216"/>
                <a:gridCol w="1152128"/>
                <a:gridCol w="1158002"/>
                <a:gridCol w="1196201"/>
                <a:gridCol w="110805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/>
                        <a:t>若年女性（</a:t>
                      </a:r>
                      <a:r>
                        <a:rPr kumimoji="1" lang="en-US" altLang="ja-JP" sz="1400" dirty="0" smtClean="0"/>
                        <a:t>20</a:t>
                      </a:r>
                      <a:r>
                        <a:rPr kumimoji="1" lang="ja-JP" altLang="en-US" sz="1400" dirty="0" smtClean="0"/>
                        <a:t>～</a:t>
                      </a:r>
                      <a:r>
                        <a:rPr kumimoji="1" lang="en-US" altLang="ja-JP" sz="1400" dirty="0" smtClean="0"/>
                        <a:t>39</a:t>
                      </a:r>
                      <a:r>
                        <a:rPr kumimoji="1" lang="ja-JP" altLang="en-US" sz="1400" dirty="0" smtClean="0"/>
                        <a:t>歳）減少率（％）収束なし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→</a:t>
                      </a:r>
                      <a:r>
                        <a:rPr kumimoji="1" lang="en-US" altLang="ja-JP" sz="1400" dirty="0" smtClean="0"/>
                        <a:t>2040</a:t>
                      </a:r>
                      <a:endParaRPr kumimoji="1" lang="ja-JP" altLang="en-US" sz="14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2040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若年女性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人口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2010</a:t>
                      </a:r>
                      <a:r>
                        <a:rPr kumimoji="1" lang="ja-JP" altLang="en-US" sz="1400" dirty="0" smtClean="0"/>
                        <a:t>年</a:t>
                      </a:r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ja-JP" altLang="en-US" sz="1400" dirty="0" smtClean="0"/>
                        <a:t>（総人口）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福岡県添田町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-57.1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5,897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920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10,909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福岡県大牟田市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-56.9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5,227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73,408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12,134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123,638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福岡県芦屋町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-56.8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9,214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1,660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15,369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福岡県香春町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-56.5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6,572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1,071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11,685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福岡県築上町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-56.3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845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11,296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1,932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19,544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福岡県朝倉市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-55.5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2,607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36,005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5,854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56,355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福岡県赤村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-53.9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2,283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3,251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福岡県柳川市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-53.4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3,554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46,686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7,627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71,375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福岡県大川市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-53.0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1,821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23,625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3,874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37,448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福岡県福智町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-52.0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1,237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17,116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2,577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24,714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37140">
                <a:tc>
                  <a:txBody>
                    <a:bodyPr/>
                    <a:lstStyle/>
                    <a:p>
                      <a:pPr lvl="1"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福岡県北九州市八幡東区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-51.0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3,641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47,795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7,430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（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50" charset="-128"/>
                        </a:rPr>
                        <a:t>71,801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）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50" charset="-128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843808" y="6453336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002060"/>
                </a:solidFill>
              </a:rPr>
              <a:t>出所）「消滅可能性都市</a:t>
            </a:r>
            <a:r>
              <a:rPr lang="en-US" altLang="ja-JP" sz="1400" dirty="0" smtClean="0">
                <a:solidFill>
                  <a:srgbClr val="002060"/>
                </a:solidFill>
              </a:rPr>
              <a:t>896</a:t>
            </a:r>
            <a:r>
              <a:rPr lang="ja-JP" altLang="en-US" sz="1400" dirty="0" smtClean="0">
                <a:solidFill>
                  <a:srgbClr val="002060"/>
                </a:solidFill>
              </a:rPr>
              <a:t>全リストの衝撃」</a:t>
            </a:r>
            <a:r>
              <a:rPr lang="en-US" altLang="ja-JP" sz="1400" dirty="0" smtClean="0">
                <a:solidFill>
                  <a:srgbClr val="002060"/>
                </a:solidFill>
              </a:rPr>
              <a:t>,</a:t>
            </a:r>
            <a:r>
              <a:rPr lang="ja-JP" altLang="en-US" sz="1400" dirty="0" smtClean="0">
                <a:solidFill>
                  <a:srgbClr val="002060"/>
                </a:solidFill>
              </a:rPr>
              <a:t>中央公論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r>
              <a:rPr lang="ja-JP" altLang="en-US" sz="1400" dirty="0" smtClean="0">
                <a:solidFill>
                  <a:srgbClr val="002060"/>
                </a:solidFill>
              </a:rPr>
              <a:t>　</a:t>
            </a:r>
            <a:r>
              <a:rPr lang="en-US" altLang="ja-JP" sz="1400" dirty="0" smtClean="0">
                <a:solidFill>
                  <a:srgbClr val="002060"/>
                </a:solidFill>
              </a:rPr>
              <a:t>2014</a:t>
            </a:r>
            <a:r>
              <a:rPr lang="ja-JP" altLang="en-US" sz="1400" dirty="0" smtClean="0">
                <a:solidFill>
                  <a:srgbClr val="002060"/>
                </a:solidFill>
              </a:rPr>
              <a:t>年</a:t>
            </a:r>
            <a:r>
              <a:rPr lang="en-US" altLang="ja-JP" sz="1400" dirty="0" smtClean="0">
                <a:solidFill>
                  <a:srgbClr val="002060"/>
                </a:solidFill>
              </a:rPr>
              <a:t>6</a:t>
            </a:r>
            <a:r>
              <a:rPr lang="ja-JP" altLang="en-US" sz="1400" dirty="0" smtClean="0">
                <a:solidFill>
                  <a:srgbClr val="002060"/>
                </a:solidFill>
              </a:rPr>
              <a:t>月号</a:t>
            </a:r>
            <a:r>
              <a:rPr lang="en-US" altLang="ja-JP" sz="1400" dirty="0" smtClean="0">
                <a:solidFill>
                  <a:srgbClr val="002060"/>
                </a:solidFill>
              </a:rPr>
              <a:t>.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87824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3366FF"/>
                </a:solidFill>
              </a:rPr>
              <a:t>消滅可能性市町村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  <p:sp>
        <p:nvSpPr>
          <p:cNvPr id="7" name="円/楕円 6"/>
          <p:cNvSpPr/>
          <p:nvPr/>
        </p:nvSpPr>
        <p:spPr bwMode="auto">
          <a:xfrm>
            <a:off x="395672" y="1916880"/>
            <a:ext cx="1692000" cy="43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ja-JP" altLang="en-US" sz="24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40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27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39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1315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642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3" y="548680"/>
            <a:ext cx="8778898" cy="5400600"/>
          </a:xfrm>
          <a:prstGeom prst="rect">
            <a:avLst/>
          </a:prstGeom>
        </p:spPr>
      </p:pic>
      <p:sp>
        <p:nvSpPr>
          <p:cNvPr id="4" name="円/楕円 3"/>
          <p:cNvSpPr/>
          <p:nvPr/>
        </p:nvSpPr>
        <p:spPr bwMode="auto">
          <a:xfrm>
            <a:off x="7272068" y="4934309"/>
            <a:ext cx="439947" cy="110418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ja-JP" altLang="en-US" sz="24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4164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49" y="43266"/>
            <a:ext cx="9032101" cy="6771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13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268760"/>
            <a:ext cx="8280920" cy="51450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endParaRPr lang="en-US" altLang="ja-JP" sz="1400" dirty="0" smtClean="0"/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ja-JP" altLang="en-US" sz="3200" dirty="0" smtClean="0"/>
              <a:t>国に先んじて行動しようとするリーダーシップ　</a:t>
            </a:r>
            <a:r>
              <a:rPr lang="ja-JP" altLang="en-US" dirty="0" smtClean="0"/>
              <a:t>（</a:t>
            </a:r>
            <a:r>
              <a:rPr lang="ja-JP" altLang="en-US" dirty="0"/>
              <a:t>首長、行政、医師会、大学、地域住民、</a:t>
            </a:r>
            <a:r>
              <a:rPr lang="en-US" altLang="ja-JP" dirty="0"/>
              <a:t>etc.</a:t>
            </a:r>
            <a:r>
              <a:rPr lang="ja-JP" altLang="en-US" dirty="0"/>
              <a:t>）</a:t>
            </a:r>
            <a:endParaRPr lang="en-US" altLang="ja-JP" sz="3200" dirty="0" smtClean="0"/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ja-JP" altLang="en-US" sz="3200" dirty="0" smtClean="0"/>
              <a:t>顔の見える連携</a:t>
            </a:r>
            <a:endParaRPr lang="en-US" altLang="ja-JP" sz="3200" dirty="0" smtClean="0"/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ja-JP" altLang="en-US" sz="3200" dirty="0" smtClean="0"/>
              <a:t>「見える化」</a:t>
            </a:r>
            <a:endParaRPr lang="en-US" altLang="ja-JP" sz="3200" dirty="0" smtClean="0"/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ja-JP" altLang="en-US" sz="3200" dirty="0" smtClean="0"/>
              <a:t>ヘルスリテラシーの向上</a:t>
            </a:r>
            <a:endParaRPr lang="en-US" altLang="ja-JP" sz="3200" dirty="0" smtClean="0"/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251520" y="416858"/>
            <a:ext cx="76466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ja-JP" alt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地域包括ケアシステムの成功の</a:t>
            </a:r>
            <a:r>
              <a:rPr lang="ja-JP" altLang="en-US" sz="4000" b="1" dirty="0">
                <a:solidFill>
                  <a:srgbClr val="C00000"/>
                </a:solidFill>
                <a:latin typeface="Times New Roman" pitchFamily="18" charset="0"/>
              </a:rPr>
              <a:t>鍵</a:t>
            </a:r>
          </a:p>
        </p:txBody>
      </p:sp>
    </p:spTree>
    <p:extLst>
      <p:ext uri="{BB962C8B-B14F-4D97-AF65-F5344CB8AC3E}">
        <p14:creationId xmlns="" xmlns:p14="http://schemas.microsoft.com/office/powerpoint/2010/main" val="87608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5575"/>
            <a:ext cx="4897437" cy="66722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2205038"/>
            <a:ext cx="2949575" cy="4305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747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268760"/>
            <a:ext cx="7992888" cy="5145088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ja-JP" altLang="en-US" sz="2800" dirty="0" smtClean="0"/>
              <a:t>　日本人は、来世紀には平均年齢が</a:t>
            </a:r>
            <a:r>
              <a:rPr lang="en-US" altLang="ja-JP" sz="2800" dirty="0" smtClean="0"/>
              <a:t>90</a:t>
            </a:r>
            <a:r>
              <a:rPr lang="ja-JP" altLang="en-US" sz="2800" dirty="0" smtClean="0"/>
              <a:t>歳を超え、</a:t>
            </a:r>
            <a:r>
              <a:rPr lang="en-US" altLang="ja-JP" sz="2800" dirty="0" smtClean="0"/>
              <a:t>80</a:t>
            </a:r>
            <a:r>
              <a:rPr lang="ja-JP" altLang="en-US" sz="2800" dirty="0" smtClean="0"/>
              <a:t>歳までは働くようになり、また、働かざるを得ないでしょう。若者の数が極端に減って、老人大国になるからです。医療は進みますからほとんどの病気はなくなりますが、脳の老化現象はやはり避けられず、精神障害や老人ぼけの人たちは、綿密な予防処置にもかかわらず増え続けるでしょう。その介護には、もしかすると介護ロボットが活躍するかもしれません。超々性能の知能ロボットが、病院だけでなく、家庭や職場に入り込んで、よいアシスタントをつとめるでしょう。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ja-JP" altLang="en-US" sz="2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ja-JP" altLang="en-US" sz="2800" dirty="0" smtClean="0"/>
              <a:t>　　「ガラスの地球を救え（手塚治虫著 ）」から引用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1821086" y="260648"/>
            <a:ext cx="5501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ja-JP" altLang="en-US" sz="4000" b="1" dirty="0">
                <a:solidFill>
                  <a:srgbClr val="C00000"/>
                </a:solidFill>
                <a:latin typeface="Times New Roman" pitchFamily="18" charset="0"/>
              </a:rPr>
              <a:t>宇宙からの眼差しを持て</a:t>
            </a:r>
          </a:p>
        </p:txBody>
      </p:sp>
    </p:spTree>
    <p:extLst>
      <p:ext uri="{BB962C8B-B14F-4D97-AF65-F5344CB8AC3E}">
        <p14:creationId xmlns="" xmlns:p14="http://schemas.microsoft.com/office/powerpoint/2010/main" val="1449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95300"/>
            <a:ext cx="7772400" cy="498475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3366FF"/>
                </a:solidFill>
              </a:rPr>
              <a:t>Let</a:t>
            </a:r>
            <a:r>
              <a:rPr lang="ja-JP" altLang="en-US" sz="4000" dirty="0" smtClean="0">
                <a:solidFill>
                  <a:srgbClr val="3366FF"/>
                </a:solidFill>
              </a:rPr>
              <a:t>　</a:t>
            </a:r>
            <a:r>
              <a:rPr lang="en-US" altLang="ja-JP" sz="4000" dirty="0" smtClean="0">
                <a:solidFill>
                  <a:srgbClr val="3366FF"/>
                </a:solidFill>
              </a:rPr>
              <a:t>Me</a:t>
            </a:r>
            <a:r>
              <a:rPr lang="ja-JP" altLang="en-US" sz="4000" dirty="0" smtClean="0">
                <a:solidFill>
                  <a:srgbClr val="3366FF"/>
                </a:solidFill>
              </a:rPr>
              <a:t>　</a:t>
            </a:r>
            <a:r>
              <a:rPr lang="en-US" altLang="ja-JP" sz="4000" dirty="0" err="1" smtClean="0">
                <a:solidFill>
                  <a:srgbClr val="3366FF"/>
                </a:solidFill>
              </a:rPr>
              <a:t>Deside</a:t>
            </a:r>
            <a:r>
              <a:rPr lang="ja-JP" altLang="en-US" sz="4000" dirty="0" smtClean="0">
                <a:solidFill>
                  <a:srgbClr val="3366FF"/>
                </a:solidFill>
              </a:rPr>
              <a:t>（ﾚｯﾄﾐｰﾃﾞｨｻｲﾄﾞ）</a:t>
            </a:r>
          </a:p>
        </p:txBody>
      </p:sp>
      <p:pic>
        <p:nvPicPr>
          <p:cNvPr id="188420" name="Picture 3"/>
          <p:cNvPicPr>
            <a:picLocks noGrp="1" noChangeArrowheads="1"/>
          </p:cNvPicPr>
          <p:nvPr>
            <p:ph type="media"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84000"/>
            <a:ext cx="3600000" cy="51120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1" name="Picture 4"/>
          <p:cNvPicPr>
            <a:picLocks noGrp="1" noChangeArrowheads="1"/>
          </p:cNvPicPr>
          <p:nvPr>
            <p:ph type="body"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584000"/>
            <a:ext cx="3600000" cy="51120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2057400" y="990600"/>
            <a:ext cx="5029200" cy="5461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事前指定書の例</a:t>
            </a:r>
          </a:p>
        </p:txBody>
      </p:sp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323850" y="165100"/>
            <a:ext cx="34559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latin typeface="Arial" panose="020B0604020202020204" pitchFamily="34" charset="0"/>
              </a:rPr>
              <a:t>（</a:t>
            </a:r>
            <a:r>
              <a:rPr lang="en-US" altLang="ja-JP" dirty="0">
                <a:latin typeface="Arial" panose="020B0604020202020204" pitchFamily="34" charset="0"/>
              </a:rPr>
              <a:t>P.137</a:t>
            </a:r>
            <a:r>
              <a:rPr lang="ja-JP" altLang="en-US" dirty="0">
                <a:latin typeface="Arial" panose="020B0604020202020204" pitchFamily="34" charset="0"/>
              </a:rPr>
              <a:t>～</a:t>
            </a:r>
            <a:r>
              <a:rPr lang="en-US" altLang="ja-JP" dirty="0">
                <a:latin typeface="Arial" panose="020B0604020202020204" pitchFamily="34" charset="0"/>
              </a:rPr>
              <a:t>P.144</a:t>
            </a:r>
            <a:r>
              <a:rPr lang="ja-JP" altLang="en-US" dirty="0">
                <a:latin typeface="Arial" panose="020B0604020202020204" pitchFamily="34" charset="0"/>
              </a:rPr>
              <a:t>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8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Text Box 2"/>
          <p:cNvSpPr>
            <a:spLocks noGrp="1" noChangeArrowheads="1"/>
          </p:cNvSpPr>
          <p:nvPr>
            <p:ph type="title"/>
          </p:nvPr>
        </p:nvSpPr>
        <p:spPr>
          <a:xfrm>
            <a:off x="2247900" y="495300"/>
            <a:ext cx="4648200" cy="452438"/>
          </a:xfrm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r>
              <a:rPr lang="ja-JP" altLang="en-US" sz="3200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anose="020B0600070205080204" pitchFamily="50" charset="-128"/>
                <a:cs typeface="+mn-cs"/>
              </a:rPr>
              <a:t>事前指定書の例</a:t>
            </a:r>
          </a:p>
        </p:txBody>
      </p:sp>
      <p:pic>
        <p:nvPicPr>
          <p:cNvPr id="189444" name="Picture 3"/>
          <p:cNvPicPr>
            <a:picLocks noGrp="1" noChangeArrowheads="1"/>
          </p:cNvPicPr>
          <p:nvPr>
            <p:ph type="media"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000" y="1052736"/>
            <a:ext cx="3600000" cy="51120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9445" name="Picture 4"/>
          <p:cNvPicPr>
            <a:picLocks noGrp="1" noChangeArrowheads="1"/>
          </p:cNvPicPr>
          <p:nvPr>
            <p:ph type="body"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0" y="1052736"/>
            <a:ext cx="3600000" cy="51120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2667000" y="6207397"/>
            <a:ext cx="594360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ja-JP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出所：ﾚｯﾄﾐｰﾃﾞｨｻｲﾄﾞ研究会ホームページより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62E20-6E25-4375-961C-9A16E6F69727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07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0EC4-DA7F-40F7-B52E-C62B81384AE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8575" y="768489"/>
            <a:ext cx="82554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ja-JP" altLang="en-US" sz="2400" dirty="0">
                <a:solidFill>
                  <a:schemeClr val="tx1"/>
                </a:solidFill>
              </a:rPr>
              <a:t>韓国の病院にならって“霊安室のマネジメント</a:t>
            </a:r>
            <a:r>
              <a:rPr lang="en-US" altLang="ja-JP" sz="2400" dirty="0">
                <a:solidFill>
                  <a:schemeClr val="tx1"/>
                </a:solidFill>
              </a:rPr>
              <a:t>〟</a:t>
            </a:r>
            <a:r>
              <a:rPr lang="ja-JP" altLang="en-US" sz="2400" dirty="0">
                <a:solidFill>
                  <a:schemeClr val="tx1"/>
                </a:solidFill>
              </a:rPr>
              <a:t>を過当</a:t>
            </a:r>
            <a:r>
              <a:rPr lang="ja-JP" altLang="en-US" sz="2400">
                <a:solidFill>
                  <a:schemeClr val="tx1"/>
                </a:solidFill>
              </a:rPr>
              <a:t>競争</a:t>
            </a:r>
            <a:r>
              <a:rPr lang="ja-JP" altLang="en-US" sz="2400" smtClean="0">
                <a:solidFill>
                  <a:schemeClr val="tx1"/>
                </a:solidFill>
              </a:rPr>
              <a:t>の厳しい</a:t>
            </a:r>
            <a:r>
              <a:rPr lang="ja-JP" altLang="en-US" sz="2400" dirty="0">
                <a:solidFill>
                  <a:schemeClr val="tx1"/>
                </a:solidFill>
              </a:rPr>
              <a:t>葬儀屋に委託してはどうか？あわせて檀家の</a:t>
            </a:r>
            <a:r>
              <a:rPr lang="ja-JP" altLang="en-US" sz="2400" dirty="0" smtClean="0">
                <a:solidFill>
                  <a:schemeClr val="tx1"/>
                </a:solidFill>
              </a:rPr>
              <a:t>減少と後継者に</a:t>
            </a:r>
            <a:r>
              <a:rPr lang="ja-JP" altLang="en-US" sz="2400" dirty="0">
                <a:solidFill>
                  <a:schemeClr val="tx1"/>
                </a:solidFill>
              </a:rPr>
              <a:t>悩む形だけの仏教界との連携を図る！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ja-JP" altLang="en-US" sz="2400" dirty="0">
                <a:solidFill>
                  <a:schemeClr val="tx1"/>
                </a:solidFill>
              </a:rPr>
              <a:t>通夜・告別式をとり行うことができない“お一人様”世帯や「</a:t>
            </a:r>
            <a:r>
              <a:rPr lang="ja-JP" altLang="en-US" sz="2400" dirty="0" smtClean="0">
                <a:solidFill>
                  <a:schemeClr val="tx1"/>
                </a:solidFill>
              </a:rPr>
              <a:t>無縁仏（おひとり死）」</a:t>
            </a:r>
            <a:r>
              <a:rPr lang="ja-JP" altLang="en-US" sz="2400" dirty="0">
                <a:solidFill>
                  <a:schemeClr val="tx1"/>
                </a:solidFill>
              </a:rPr>
              <a:t>の急増が予想されるので</a:t>
            </a:r>
            <a:r>
              <a:rPr lang="ja-JP" altLang="en-US" sz="2400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市をあげて”合同葬”や“共同墓地”の導入が求められる。</a:t>
            </a:r>
            <a:endParaRPr lang="en-US" altLang="ja-JP" sz="2400" u="heavy" dirty="0">
              <a:solidFill>
                <a:schemeClr val="tx1"/>
              </a:solidFill>
              <a:uFill>
                <a:solidFill>
                  <a:srgbClr val="FF0000"/>
                </a:solidFill>
              </a:u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ja-JP" altLang="en-US" sz="2400" dirty="0">
                <a:solidFill>
                  <a:schemeClr val="tx1"/>
                </a:solidFill>
              </a:rPr>
              <a:t>あわせて、高岡市役所の縦割り行政を排して</a:t>
            </a:r>
            <a:r>
              <a:rPr lang="ja-JP" altLang="en-US" sz="2400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“</a:t>
            </a:r>
            <a:r>
              <a:rPr lang="en-US" altLang="ja-JP" sz="2400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The</a:t>
            </a:r>
            <a:r>
              <a:rPr lang="ja-JP" altLang="en-US" sz="2400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遺族課</a:t>
            </a:r>
            <a:r>
              <a:rPr lang="en-US" altLang="ja-JP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〟</a:t>
            </a:r>
            <a:r>
              <a:rPr lang="ja-JP" altLang="en-US" sz="2400" dirty="0" smtClean="0">
                <a:solidFill>
                  <a:schemeClr val="tx1"/>
                </a:solidFill>
              </a:rPr>
              <a:t>（住民基本台帳カード、戸籍、印鑑登録</a:t>
            </a:r>
            <a:r>
              <a:rPr lang="ja-JP" altLang="en-US" sz="2400" dirty="0">
                <a:solidFill>
                  <a:schemeClr val="tx1"/>
                </a:solidFill>
              </a:rPr>
              <a:t>・</a:t>
            </a:r>
            <a:r>
              <a:rPr lang="ja-JP" altLang="en-US" sz="2400" dirty="0" smtClean="0">
                <a:solidFill>
                  <a:schemeClr val="tx1"/>
                </a:solidFill>
              </a:rPr>
              <a:t>証明、年金、保険料・証、介護保険、固定資産台帳、相続、登記ｅｔｃ）</a:t>
            </a:r>
            <a:r>
              <a:rPr lang="ja-JP" altLang="en-US" sz="2400" u="heavy" dirty="0" smtClean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を</a:t>
            </a:r>
            <a:r>
              <a:rPr lang="ja-JP" altLang="en-US" sz="2400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設け</a:t>
            </a:r>
            <a:r>
              <a:rPr lang="ja-JP" altLang="en-US" sz="2400" dirty="0">
                <a:solidFill>
                  <a:schemeClr val="tx1"/>
                </a:solidFill>
              </a:rPr>
              <a:t>るとともに</a:t>
            </a:r>
            <a:r>
              <a:rPr lang="ja-JP" altLang="en-US" sz="2400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</a:rPr>
              <a:t>新設された火葬場から「４」と「９」の番号を排除する。</a:t>
            </a:r>
          </a:p>
        </p:txBody>
      </p:sp>
    </p:spTree>
    <p:extLst>
      <p:ext uri="{BB962C8B-B14F-4D97-AF65-F5344CB8AC3E}">
        <p14:creationId xmlns="" xmlns:p14="http://schemas.microsoft.com/office/powerpoint/2010/main" val="25359361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テーマ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テーマ4" id="{274C4FD0-165C-4D43-93F0-793A4162582C}" vid="{7173E54A-E5BD-4045-BE20-E70226189EC8}"/>
    </a:ext>
  </a:extLst>
</a:theme>
</file>

<file path=ppt/theme/theme2.xml><?xml version="1.0" encoding="utf-8"?>
<a:theme xmlns:a="http://schemas.openxmlformats.org/drawingml/2006/main" name="テーマ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テーマ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テーマ5" id="{3FE35242-B156-47FA-AB10-ADE9BDB0C76E}" vid="{0F822915-C969-48CA-91C5-4755D4D36F0C}"/>
    </a:ext>
  </a:extLst>
</a:theme>
</file>

<file path=ppt/theme/theme4.xml><?xml version="1.0" encoding="utf-8"?>
<a:theme xmlns:a="http://schemas.openxmlformats.org/drawingml/2006/main" name="1_テーマ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テーマ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テーマ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テーマ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D:\DataFils\work02\hce03a.ppt</Template>
  <TotalTime>14778</TotalTime>
  <Words>4079</Words>
  <Application>Microsoft Office PowerPoint</Application>
  <PresentationFormat>OHP</PresentationFormat>
  <Paragraphs>1567</Paragraphs>
  <Slides>63</Slides>
  <Notes>5</Notes>
  <HiddenSlides>0</HiddenSlides>
  <MMClips>0</MMClips>
  <ScaleCrop>false</ScaleCrop>
  <HeadingPairs>
    <vt:vector size="6" baseType="variant">
      <vt:variant>
        <vt:lpstr>テーマ</vt:lpstr>
      </vt:variant>
      <vt:variant>
        <vt:i4>7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71" baseType="lpstr">
      <vt:lpstr>テーマ4</vt:lpstr>
      <vt:lpstr>テーマ2</vt:lpstr>
      <vt:lpstr>テーマ5</vt:lpstr>
      <vt:lpstr>1_テーマ2</vt:lpstr>
      <vt:lpstr>2_テーマ2</vt:lpstr>
      <vt:lpstr>4_テーマ2</vt:lpstr>
      <vt:lpstr>3_テーマ2</vt:lpstr>
      <vt:lpstr>グラフ</vt:lpstr>
      <vt:lpstr>現場から見た地域包括ケアシステム成功の鍵</vt:lpstr>
      <vt:lpstr>スライド 2</vt:lpstr>
      <vt:lpstr>スライド 3</vt:lpstr>
      <vt:lpstr>スライド 4</vt:lpstr>
      <vt:lpstr>スライド 5</vt:lpstr>
      <vt:lpstr>スライド 6</vt:lpstr>
      <vt:lpstr>Let　Me　Deside（ﾚｯﾄﾐｰﾃﾞｨｻｲﾄﾞ）</vt:lpstr>
      <vt:lpstr>事前指定書の例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特浴</vt:lpstr>
      <vt:lpstr>日本における死因別にみた 死亡率の年次推移</vt:lpstr>
      <vt:lpstr>きざみ食</vt:lpstr>
      <vt:lpstr>きざみ食　から　ソフト食　へ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</vt:vector>
  </TitlesOfParts>
  <Company>Tokyo Medical and Dental Univ.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現場から見た地域包括ケアシステム成功の鍵</dc:title>
  <dc:subject>都市分権政策センター</dc:subject>
  <dc:creator>医療経済学分野</dc:creator>
  <dc:description>2015年7月14日</dc:description>
  <cp:lastModifiedBy>toshi2</cp:lastModifiedBy>
  <cp:revision>39</cp:revision>
  <cp:lastPrinted>2015-07-02T09:04:34Z</cp:lastPrinted>
  <dcterms:created xsi:type="dcterms:W3CDTF">2001-10-03T05:10:31Z</dcterms:created>
  <dcterms:modified xsi:type="dcterms:W3CDTF">2015-07-12T08:47:43Z</dcterms:modified>
</cp:coreProperties>
</file>